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57"/>
  </p:notesMasterIdLst>
  <p:sldIdLst>
    <p:sldId id="1287" r:id="rId2"/>
    <p:sldId id="925" r:id="rId3"/>
    <p:sldId id="921" r:id="rId4"/>
    <p:sldId id="409" r:id="rId5"/>
    <p:sldId id="922" r:id="rId6"/>
    <p:sldId id="923" r:id="rId7"/>
    <p:sldId id="924" r:id="rId8"/>
    <p:sldId id="1397" r:id="rId9"/>
    <p:sldId id="407" r:id="rId10"/>
    <p:sldId id="402" r:id="rId11"/>
    <p:sldId id="403" r:id="rId12"/>
    <p:sldId id="405" r:id="rId13"/>
    <p:sldId id="1295" r:id="rId14"/>
    <p:sldId id="1296" r:id="rId15"/>
    <p:sldId id="1297" r:id="rId16"/>
    <p:sldId id="1298" r:id="rId17"/>
    <p:sldId id="1299" r:id="rId18"/>
    <p:sldId id="1300" r:id="rId19"/>
    <p:sldId id="1301" r:id="rId20"/>
    <p:sldId id="1304" r:id="rId21"/>
    <p:sldId id="530" r:id="rId22"/>
    <p:sldId id="529" r:id="rId23"/>
    <p:sldId id="1206" r:id="rId24"/>
    <p:sldId id="1318" r:id="rId25"/>
    <p:sldId id="534" r:id="rId26"/>
    <p:sldId id="361" r:id="rId27"/>
    <p:sldId id="537" r:id="rId28"/>
    <p:sldId id="1326" r:id="rId29"/>
    <p:sldId id="1325" r:id="rId30"/>
    <p:sldId id="1327" r:id="rId31"/>
    <p:sldId id="1328" r:id="rId32"/>
    <p:sldId id="1329" r:id="rId33"/>
    <p:sldId id="1373" r:id="rId34"/>
    <p:sldId id="1374" r:id="rId35"/>
    <p:sldId id="1377" r:id="rId36"/>
    <p:sldId id="1104" r:id="rId37"/>
    <p:sldId id="1069" r:id="rId38"/>
    <p:sldId id="1378" r:id="rId39"/>
    <p:sldId id="1379" r:id="rId40"/>
    <p:sldId id="1380" r:id="rId41"/>
    <p:sldId id="1381" r:id="rId42"/>
    <p:sldId id="1331" r:id="rId43"/>
    <p:sldId id="1383" r:id="rId44"/>
    <p:sldId id="1384" r:id="rId45"/>
    <p:sldId id="1385" r:id="rId46"/>
    <p:sldId id="1387" r:id="rId47"/>
    <p:sldId id="1388" r:id="rId48"/>
    <p:sldId id="1389" r:id="rId49"/>
    <p:sldId id="1390" r:id="rId50"/>
    <p:sldId id="1391" r:id="rId51"/>
    <p:sldId id="1392" r:id="rId52"/>
    <p:sldId id="1393" r:id="rId53"/>
    <p:sldId id="1343" r:id="rId54"/>
    <p:sldId id="1394" r:id="rId55"/>
    <p:sldId id="1396" r:id="rId56"/>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Cambria Math" panose="02040503050406030204" pitchFamily="18" charset="0"/>
      <p:regular r:id="rId64"/>
    </p:embeddedFont>
    <p:embeddedFont>
      <p:font typeface="Montserrat" panose="00000500000000000000" pitchFamily="2" charset="0"/>
      <p:regular r:id="rId65"/>
      <p:bold r:id="rId66"/>
      <p:italic r:id="rId67"/>
      <p:boldItalic r:id="rId68"/>
    </p:embeddedFont>
    <p:embeddedFont>
      <p:font typeface="Montserrat SemiBold" panose="00000700000000000000" pitchFamily="2" charset="0"/>
      <p:bold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63A"/>
    <a:srgbClr val="FFFFFF"/>
    <a:srgbClr val="FF9F1C"/>
    <a:srgbClr val="F2F3F3"/>
    <a:srgbClr val="E8F0FE"/>
    <a:srgbClr val="1942A6"/>
    <a:srgbClr val="7B93CC"/>
    <a:srgbClr val="9D399D"/>
    <a:srgbClr val="F0D5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5033" autoAdjust="0"/>
  </p:normalViewPr>
  <p:slideViewPr>
    <p:cSldViewPr snapToGrid="0" snapToObjects="1">
      <p:cViewPr varScale="1">
        <p:scale>
          <a:sx n="106" d="100"/>
          <a:sy n="106" d="100"/>
        </p:scale>
        <p:origin x="169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14577480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19F37A9-9944-454A-95D7-E9DF676EB12F}" type="slidenum">
              <a:rPr lang="en-CA" smtClean="0"/>
              <a:t>2</a:t>
            </a:fld>
            <a:endParaRPr lang="en-CA"/>
          </a:p>
        </p:txBody>
      </p:sp>
    </p:spTree>
    <p:extLst>
      <p:ext uri="{BB962C8B-B14F-4D97-AF65-F5344CB8AC3E}">
        <p14:creationId xmlns:p14="http://schemas.microsoft.com/office/powerpoint/2010/main" val="427692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19F37A9-9944-454A-95D7-E9DF676EB12F}" type="slidenum">
              <a:rPr lang="en-CA" smtClean="0"/>
              <a:t>12</a:t>
            </a:fld>
            <a:endParaRPr lang="en-CA"/>
          </a:p>
        </p:txBody>
      </p:sp>
    </p:spTree>
    <p:extLst>
      <p:ext uri="{BB962C8B-B14F-4D97-AF65-F5344CB8AC3E}">
        <p14:creationId xmlns:p14="http://schemas.microsoft.com/office/powerpoint/2010/main" val="67962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a:xfrm>
            <a:off x="4143587" y="9119474"/>
            <a:ext cx="3169920" cy="481726"/>
          </a:xfrm>
          <a:prstGeom prst="rect">
            <a:avLst/>
          </a:prstGeom>
        </p:spPr>
        <p:txBody>
          <a:bodyPr/>
          <a:lstStyle/>
          <a:p>
            <a:fld id="{6F7BFFDF-E3CB-40D6-A128-42A313CC2D07}" type="slidenum">
              <a:rPr lang="en-CA" smtClean="0"/>
              <a:t>15</a:t>
            </a:fld>
            <a:endParaRPr lang="en-CA"/>
          </a:p>
        </p:txBody>
      </p:sp>
    </p:spTree>
    <p:extLst>
      <p:ext uri="{BB962C8B-B14F-4D97-AF65-F5344CB8AC3E}">
        <p14:creationId xmlns:p14="http://schemas.microsoft.com/office/powerpoint/2010/main" val="1866037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a:xfrm>
            <a:off x="4143587" y="9119474"/>
            <a:ext cx="3169920" cy="481726"/>
          </a:xfrm>
          <a:prstGeom prst="rect">
            <a:avLst/>
          </a:prstGeom>
        </p:spPr>
        <p:txBody>
          <a:bodyPr/>
          <a:lstStyle/>
          <a:p>
            <a:fld id="{6F7BFFDF-E3CB-40D6-A128-42A313CC2D07}" type="slidenum">
              <a:rPr lang="en-CA" smtClean="0"/>
              <a:t>16</a:t>
            </a:fld>
            <a:endParaRPr lang="en-CA"/>
          </a:p>
        </p:txBody>
      </p:sp>
    </p:spTree>
    <p:extLst>
      <p:ext uri="{BB962C8B-B14F-4D97-AF65-F5344CB8AC3E}">
        <p14:creationId xmlns:p14="http://schemas.microsoft.com/office/powerpoint/2010/main" val="269363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a:xfrm>
            <a:off x="4143587" y="9119474"/>
            <a:ext cx="3169920" cy="481726"/>
          </a:xfrm>
          <a:prstGeom prst="rect">
            <a:avLst/>
          </a:prstGeom>
        </p:spPr>
        <p:txBody>
          <a:bodyPr/>
          <a:lstStyle/>
          <a:p>
            <a:fld id="{219F37A9-9944-454A-95D7-E9DF676EB12F}" type="slidenum">
              <a:rPr lang="en-CA" smtClean="0"/>
              <a:t>17</a:t>
            </a:fld>
            <a:endParaRPr lang="en-CA"/>
          </a:p>
        </p:txBody>
      </p:sp>
    </p:spTree>
    <p:extLst>
      <p:ext uri="{BB962C8B-B14F-4D97-AF65-F5344CB8AC3E}">
        <p14:creationId xmlns:p14="http://schemas.microsoft.com/office/powerpoint/2010/main" val="3982903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a:xfrm>
            <a:off x="4143587" y="9119474"/>
            <a:ext cx="3169920" cy="481726"/>
          </a:xfrm>
          <a:prstGeom prst="rect">
            <a:avLst/>
          </a:prstGeom>
        </p:spPr>
        <p:txBody>
          <a:bodyPr/>
          <a:lstStyle/>
          <a:p>
            <a:fld id="{219F37A9-9944-454A-95D7-E9DF676EB12F}" type="slidenum">
              <a:rPr lang="en-CA" smtClean="0"/>
              <a:t>18</a:t>
            </a:fld>
            <a:endParaRPr lang="en-CA"/>
          </a:p>
        </p:txBody>
      </p:sp>
    </p:spTree>
    <p:extLst>
      <p:ext uri="{BB962C8B-B14F-4D97-AF65-F5344CB8AC3E}">
        <p14:creationId xmlns:p14="http://schemas.microsoft.com/office/powerpoint/2010/main" val="80606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19F37A9-9944-454A-95D7-E9DF676EB12F}" type="slidenum">
              <a:rPr lang="en-CA" smtClean="0"/>
              <a:t>3</a:t>
            </a:fld>
            <a:endParaRPr lang="en-CA"/>
          </a:p>
        </p:txBody>
      </p:sp>
    </p:spTree>
    <p:extLst>
      <p:ext uri="{BB962C8B-B14F-4D97-AF65-F5344CB8AC3E}">
        <p14:creationId xmlns:p14="http://schemas.microsoft.com/office/powerpoint/2010/main" val="3982396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19F37A9-9944-454A-95D7-E9DF676EB12F}" type="slidenum">
              <a:rPr lang="en-CA" smtClean="0"/>
              <a:t>4</a:t>
            </a:fld>
            <a:endParaRPr lang="en-CA"/>
          </a:p>
        </p:txBody>
      </p:sp>
    </p:spTree>
    <p:extLst>
      <p:ext uri="{BB962C8B-B14F-4D97-AF65-F5344CB8AC3E}">
        <p14:creationId xmlns:p14="http://schemas.microsoft.com/office/powerpoint/2010/main" val="70672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19F37A9-9944-454A-95D7-E9DF676EB12F}" type="slidenum">
              <a:rPr lang="en-CA" smtClean="0"/>
              <a:t>5</a:t>
            </a:fld>
            <a:endParaRPr lang="en-CA"/>
          </a:p>
        </p:txBody>
      </p:sp>
    </p:spTree>
    <p:extLst>
      <p:ext uri="{BB962C8B-B14F-4D97-AF65-F5344CB8AC3E}">
        <p14:creationId xmlns:p14="http://schemas.microsoft.com/office/powerpoint/2010/main" val="324625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19F37A9-9944-454A-95D7-E9DF676EB12F}" type="slidenum">
              <a:rPr lang="en-CA" smtClean="0"/>
              <a:t>6</a:t>
            </a:fld>
            <a:endParaRPr lang="en-CA"/>
          </a:p>
        </p:txBody>
      </p:sp>
    </p:spTree>
    <p:extLst>
      <p:ext uri="{BB962C8B-B14F-4D97-AF65-F5344CB8AC3E}">
        <p14:creationId xmlns:p14="http://schemas.microsoft.com/office/powerpoint/2010/main" val="353404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19F37A9-9944-454A-95D7-E9DF676EB12F}" type="slidenum">
              <a:rPr lang="en-CA" smtClean="0"/>
              <a:t>7</a:t>
            </a:fld>
            <a:endParaRPr lang="en-CA"/>
          </a:p>
        </p:txBody>
      </p:sp>
    </p:spTree>
    <p:extLst>
      <p:ext uri="{BB962C8B-B14F-4D97-AF65-F5344CB8AC3E}">
        <p14:creationId xmlns:p14="http://schemas.microsoft.com/office/powerpoint/2010/main" val="35968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19F37A9-9944-454A-95D7-E9DF676EB12F}" type="slidenum">
              <a:rPr lang="en-CA" smtClean="0"/>
              <a:t>9</a:t>
            </a:fld>
            <a:endParaRPr lang="en-CA"/>
          </a:p>
        </p:txBody>
      </p:sp>
    </p:spTree>
    <p:extLst>
      <p:ext uri="{BB962C8B-B14F-4D97-AF65-F5344CB8AC3E}">
        <p14:creationId xmlns:p14="http://schemas.microsoft.com/office/powerpoint/2010/main" val="26398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19F37A9-9944-454A-95D7-E9DF676EB12F}" type="slidenum">
              <a:rPr lang="en-CA" smtClean="0"/>
              <a:t>10</a:t>
            </a:fld>
            <a:endParaRPr lang="en-CA"/>
          </a:p>
        </p:txBody>
      </p:sp>
    </p:spTree>
    <p:extLst>
      <p:ext uri="{BB962C8B-B14F-4D97-AF65-F5344CB8AC3E}">
        <p14:creationId xmlns:p14="http://schemas.microsoft.com/office/powerpoint/2010/main" val="4065619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19F37A9-9944-454A-95D7-E9DF676EB12F}" type="slidenum">
              <a:rPr lang="en-CA" smtClean="0"/>
              <a:t>11</a:t>
            </a:fld>
            <a:endParaRPr lang="en-CA"/>
          </a:p>
        </p:txBody>
      </p:sp>
    </p:spTree>
    <p:extLst>
      <p:ext uri="{BB962C8B-B14F-4D97-AF65-F5344CB8AC3E}">
        <p14:creationId xmlns:p14="http://schemas.microsoft.com/office/powerpoint/2010/main" val="1594993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3306C19-EDB8-45AC-A06D-1C6E7A4688A4}"/>
              </a:ext>
            </a:extLst>
          </p:cNvPr>
          <p:cNvSpPr>
            <a:spLocks noGrp="1"/>
          </p:cNvSpPr>
          <p:nvPr>
            <p:ph type="dt" sz="half" idx="10"/>
          </p:nvPr>
        </p:nvSpPr>
        <p:spPr/>
        <p:txBody>
          <a:bodyPr/>
          <a:lstStyle/>
          <a:p>
            <a:fld id="{8E7E9FA1-3201-4CFE-B59E-2CC3904A385B}" type="datetimeFigureOut">
              <a:rPr lang="ru-RU" smtClean="0"/>
              <a:t>29.05.2022</a:t>
            </a:fld>
            <a:endParaRPr lang="ru-RU"/>
          </a:p>
        </p:txBody>
      </p:sp>
      <p:sp>
        <p:nvSpPr>
          <p:cNvPr id="5" name="Нижний колонтитул 4">
            <a:extLst>
              <a:ext uri="{FF2B5EF4-FFF2-40B4-BE49-F238E27FC236}">
                <a16:creationId xmlns:a16="http://schemas.microsoft.com/office/drawing/2014/main"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57326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1D7F357-B243-4712-AB7A-F0C6E60AA727}"/>
              </a:ext>
            </a:extLst>
          </p:cNvPr>
          <p:cNvSpPr>
            <a:spLocks noGrp="1"/>
          </p:cNvSpPr>
          <p:nvPr>
            <p:ph type="dt" sz="half" idx="10"/>
          </p:nvPr>
        </p:nvSpPr>
        <p:spPr/>
        <p:txBody>
          <a:bodyPr/>
          <a:lstStyle/>
          <a:p>
            <a:fld id="{8E7E9FA1-3201-4CFE-B59E-2CC3904A385B}" type="datetimeFigureOut">
              <a:rPr lang="ru-RU" smtClean="0"/>
              <a:t>29.05.2022</a:t>
            </a:fld>
            <a:endParaRPr lang="ru-RU"/>
          </a:p>
        </p:txBody>
      </p:sp>
      <p:sp>
        <p:nvSpPr>
          <p:cNvPr id="5" name="Нижний колонтитул 4">
            <a:extLst>
              <a:ext uri="{FF2B5EF4-FFF2-40B4-BE49-F238E27FC236}">
                <a16:creationId xmlns:a16="http://schemas.microsoft.com/office/drawing/2014/main"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32735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95832-C46F-4E70-8D36-2D6C6305C50F}"/>
              </a:ext>
            </a:extLst>
          </p:cNvPr>
          <p:cNvSpPr>
            <a:spLocks noGrp="1"/>
          </p:cNvSpPr>
          <p:nvPr>
            <p:ph type="dt" sz="half" idx="10"/>
          </p:nvPr>
        </p:nvSpPr>
        <p:spPr/>
        <p:txBody>
          <a:bodyPr/>
          <a:lstStyle/>
          <a:p>
            <a:fld id="{8E7E9FA1-3201-4CFE-B59E-2CC3904A385B}" type="datetimeFigureOut">
              <a:rPr lang="ru-RU" smtClean="0"/>
              <a:t>29.05.2022</a:t>
            </a:fld>
            <a:endParaRPr lang="ru-RU"/>
          </a:p>
        </p:txBody>
      </p:sp>
      <p:sp>
        <p:nvSpPr>
          <p:cNvPr id="5" name="Нижний колонтитул 4">
            <a:extLst>
              <a:ext uri="{FF2B5EF4-FFF2-40B4-BE49-F238E27FC236}">
                <a16:creationId xmlns:a16="http://schemas.microsoft.com/office/drawing/2014/main"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8983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29.05.2022</a:t>
            </a:fld>
            <a:endParaRPr lang="ru-RU"/>
          </a:p>
        </p:txBody>
      </p:sp>
      <p:sp>
        <p:nvSpPr>
          <p:cNvPr id="5" name="Нижний колонтитул 4">
            <a:extLst>
              <a:ext uri="{FF2B5EF4-FFF2-40B4-BE49-F238E27FC236}">
                <a16:creationId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0983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C488E4D-D5CA-49EC-B38E-714DAC9C6890}"/>
              </a:ext>
            </a:extLst>
          </p:cNvPr>
          <p:cNvSpPr>
            <a:spLocks noGrp="1"/>
          </p:cNvSpPr>
          <p:nvPr>
            <p:ph type="dt" sz="half" idx="10"/>
          </p:nvPr>
        </p:nvSpPr>
        <p:spPr/>
        <p:txBody>
          <a:bodyPr/>
          <a:lstStyle/>
          <a:p>
            <a:fld id="{8E7E9FA1-3201-4CFE-B59E-2CC3904A385B}" type="datetimeFigureOut">
              <a:rPr lang="ru-RU" smtClean="0"/>
              <a:t>29.05.2022</a:t>
            </a:fld>
            <a:endParaRPr lang="ru-RU"/>
          </a:p>
        </p:txBody>
      </p:sp>
      <p:sp>
        <p:nvSpPr>
          <p:cNvPr id="5" name="Нижний колонтитул 4">
            <a:extLst>
              <a:ext uri="{FF2B5EF4-FFF2-40B4-BE49-F238E27FC236}">
                <a16:creationId xmlns:a16="http://schemas.microsoft.com/office/drawing/2014/main"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75166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05D25A3-27E5-4E98-8C5A-B2B0697A7DBA}"/>
              </a:ext>
            </a:extLst>
          </p:cNvPr>
          <p:cNvSpPr>
            <a:spLocks noGrp="1"/>
          </p:cNvSpPr>
          <p:nvPr>
            <p:ph type="dt" sz="half" idx="10"/>
          </p:nvPr>
        </p:nvSpPr>
        <p:spPr/>
        <p:txBody>
          <a:bodyPr/>
          <a:lstStyle/>
          <a:p>
            <a:fld id="{8E7E9FA1-3201-4CFE-B59E-2CC3904A385B}" type="datetimeFigureOut">
              <a:rPr lang="ru-RU" smtClean="0"/>
              <a:t>29.05.2022</a:t>
            </a:fld>
            <a:endParaRPr lang="ru-RU"/>
          </a:p>
        </p:txBody>
      </p:sp>
      <p:sp>
        <p:nvSpPr>
          <p:cNvPr id="6" name="Нижний колонтитул 5">
            <a:extLst>
              <a:ext uri="{FF2B5EF4-FFF2-40B4-BE49-F238E27FC236}">
                <a16:creationId xmlns:a16="http://schemas.microsoft.com/office/drawing/2014/main"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68507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ECE6559-6BBF-4F82-812F-26DCBE157D99}"/>
              </a:ext>
            </a:extLst>
          </p:cNvPr>
          <p:cNvSpPr>
            <a:spLocks noGrp="1"/>
          </p:cNvSpPr>
          <p:nvPr>
            <p:ph type="dt" sz="half" idx="10"/>
          </p:nvPr>
        </p:nvSpPr>
        <p:spPr/>
        <p:txBody>
          <a:bodyPr/>
          <a:lstStyle/>
          <a:p>
            <a:fld id="{8E7E9FA1-3201-4CFE-B59E-2CC3904A385B}" type="datetimeFigureOut">
              <a:rPr lang="ru-RU" smtClean="0"/>
              <a:t>29.05.2022</a:t>
            </a:fld>
            <a:endParaRPr lang="ru-RU"/>
          </a:p>
        </p:txBody>
      </p:sp>
      <p:sp>
        <p:nvSpPr>
          <p:cNvPr id="8" name="Нижний колонтитул 7">
            <a:extLst>
              <a:ext uri="{FF2B5EF4-FFF2-40B4-BE49-F238E27FC236}">
                <a16:creationId xmlns:a16="http://schemas.microsoft.com/office/drawing/2014/main"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46828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E891E0F-5CBA-4701-9802-49F747FD7C83}"/>
              </a:ext>
            </a:extLst>
          </p:cNvPr>
          <p:cNvSpPr>
            <a:spLocks noGrp="1"/>
          </p:cNvSpPr>
          <p:nvPr>
            <p:ph type="dt" sz="half" idx="10"/>
          </p:nvPr>
        </p:nvSpPr>
        <p:spPr/>
        <p:txBody>
          <a:bodyPr/>
          <a:lstStyle/>
          <a:p>
            <a:fld id="{8E7E9FA1-3201-4CFE-B59E-2CC3904A385B}" type="datetimeFigureOut">
              <a:rPr lang="ru-RU" smtClean="0"/>
              <a:t>29.05.2022</a:t>
            </a:fld>
            <a:endParaRPr lang="ru-RU"/>
          </a:p>
        </p:txBody>
      </p:sp>
      <p:sp>
        <p:nvSpPr>
          <p:cNvPr id="4" name="Нижний колонтитул 3">
            <a:extLst>
              <a:ext uri="{FF2B5EF4-FFF2-40B4-BE49-F238E27FC236}">
                <a16:creationId xmlns:a16="http://schemas.microsoft.com/office/drawing/2014/main"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7855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4DC091D-E20B-43AF-85A6-D06B098A5765}"/>
              </a:ext>
            </a:extLst>
          </p:cNvPr>
          <p:cNvSpPr>
            <a:spLocks noGrp="1"/>
          </p:cNvSpPr>
          <p:nvPr>
            <p:ph type="dt" sz="half" idx="10"/>
          </p:nvPr>
        </p:nvSpPr>
        <p:spPr/>
        <p:txBody>
          <a:bodyPr/>
          <a:lstStyle/>
          <a:p>
            <a:fld id="{8E7E9FA1-3201-4CFE-B59E-2CC3904A385B}" type="datetimeFigureOut">
              <a:rPr lang="ru-RU" smtClean="0"/>
              <a:t>29.05.2022</a:t>
            </a:fld>
            <a:endParaRPr lang="ru-RU"/>
          </a:p>
        </p:txBody>
      </p:sp>
      <p:sp>
        <p:nvSpPr>
          <p:cNvPr id="3" name="Нижний колонтитул 2">
            <a:extLst>
              <a:ext uri="{FF2B5EF4-FFF2-40B4-BE49-F238E27FC236}">
                <a16:creationId xmlns:a16="http://schemas.microsoft.com/office/drawing/2014/main"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081544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EA59952-DF38-4E91-AC68-8C3C221171D0}"/>
              </a:ext>
            </a:extLst>
          </p:cNvPr>
          <p:cNvSpPr>
            <a:spLocks noGrp="1"/>
          </p:cNvSpPr>
          <p:nvPr>
            <p:ph type="dt" sz="half" idx="10"/>
          </p:nvPr>
        </p:nvSpPr>
        <p:spPr/>
        <p:txBody>
          <a:bodyPr/>
          <a:lstStyle/>
          <a:p>
            <a:fld id="{8E7E9FA1-3201-4CFE-B59E-2CC3904A385B}" type="datetimeFigureOut">
              <a:rPr lang="ru-RU" smtClean="0"/>
              <a:t>29.05.2022</a:t>
            </a:fld>
            <a:endParaRPr lang="ru-RU"/>
          </a:p>
        </p:txBody>
      </p:sp>
      <p:sp>
        <p:nvSpPr>
          <p:cNvPr id="6" name="Нижний колонтитул 5">
            <a:extLst>
              <a:ext uri="{FF2B5EF4-FFF2-40B4-BE49-F238E27FC236}">
                <a16:creationId xmlns:a16="http://schemas.microsoft.com/office/drawing/2014/main"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3891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ECB7B7F-DA8E-4AED-B458-D0634CB1B4AF}"/>
              </a:ext>
            </a:extLst>
          </p:cNvPr>
          <p:cNvSpPr>
            <a:spLocks noGrp="1"/>
          </p:cNvSpPr>
          <p:nvPr>
            <p:ph type="dt" sz="half" idx="10"/>
          </p:nvPr>
        </p:nvSpPr>
        <p:spPr/>
        <p:txBody>
          <a:bodyPr/>
          <a:lstStyle/>
          <a:p>
            <a:fld id="{8E7E9FA1-3201-4CFE-B59E-2CC3904A385B}" type="datetimeFigureOut">
              <a:rPr lang="ru-RU" smtClean="0"/>
              <a:t>29.05.2022</a:t>
            </a:fld>
            <a:endParaRPr lang="ru-RU"/>
          </a:p>
        </p:txBody>
      </p:sp>
      <p:sp>
        <p:nvSpPr>
          <p:cNvPr id="6" name="Нижний колонтитул 5">
            <a:extLst>
              <a:ext uri="{FF2B5EF4-FFF2-40B4-BE49-F238E27FC236}">
                <a16:creationId xmlns:a16="http://schemas.microsoft.com/office/drawing/2014/main"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7274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29.05.2022</a:t>
            </a:fld>
            <a:endParaRPr lang="ru-RU"/>
          </a:p>
        </p:txBody>
      </p:sp>
      <p:sp>
        <p:nvSpPr>
          <p:cNvPr id="5" name="Нижний колонтитул 4">
            <a:extLst>
              <a:ext uri="{FF2B5EF4-FFF2-40B4-BE49-F238E27FC236}">
                <a16:creationId xmlns:a16="http://schemas.microsoft.com/office/drawing/2014/main"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33990059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s://pxhere.com/en/photo/1454351" TargetMode="External"/><Relationship Id="rId7" Type="http://schemas.openxmlformats.org/officeDocument/2006/relationships/hyperlink" Target="https://www.pexels.com/photo/blue-and-yellow-graph-on-stock-market-monitor-159888/" TargetMode="External"/><Relationship Id="rId12"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en.wikipedia.org/wiki/File:Messages_Yosemite.svg" TargetMode="External"/><Relationship Id="rId11" Type="http://schemas.openxmlformats.org/officeDocument/2006/relationships/image" Target="../media/image20.png"/><Relationship Id="rId5" Type="http://schemas.openxmlformats.org/officeDocument/2006/relationships/hyperlink" Target="https://commons.wikimedia.org/wiki/File:Mobile_phone_text_messages.jpg" TargetMode="External"/><Relationship Id="rId10" Type="http://schemas.openxmlformats.org/officeDocument/2006/relationships/image" Target="../media/image19.jpeg"/><Relationship Id="rId4" Type="http://schemas.openxmlformats.org/officeDocument/2006/relationships/hyperlink" Target="https://www.flickr.com/photos/29881930@N00/2086641598" TargetMode="External"/><Relationship Id="rId9"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kaggle.com/datasets" TargetMode="External"/><Relationship Id="rId5" Type="http://schemas.openxmlformats.org/officeDocument/2006/relationships/hyperlink" Target="https://archive.ics.uci.edu/ml/datasets.php" TargetMode="Externa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hyperlink" Target="https://commons.wikimedia.org/wiki/File:Voxel-man-brain.jpg" TargetMode="External"/><Relationship Id="rId4" Type="http://schemas.openxmlformats.org/officeDocument/2006/relationships/hyperlink" Target="https://pixabay.com/en/neural-network-thought-mind-mental-3816319/"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openai.com/blog/ai-and-comput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www.flickr.com/photos/3336/27830149309"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cnbc.com/2018/04/06/elon-musk-warns-ai-could-create-immortal-dictator-in-documentary.html"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hyperlink" Target="https://commons.wikimedia.org/wiki/File:AWS_Simple_Icons_Storage_Amazon_S3.svg" TargetMode="External"/><Relationship Id="rId4" Type="http://schemas.openxmlformats.org/officeDocument/2006/relationships/hyperlink" Target="https://commons.wikimedia.org/wiki/File:AWS_Simple_Icons_AWS_Cloud.sv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_I14_sXHO8U&amp;t" TargetMode="External"/><Relationship Id="rId1" Type="http://schemas.openxmlformats.org/officeDocument/2006/relationships/slideLayout" Target="../slideLayouts/slideLayout1.xml"/><Relationship Id="rId6" Type="http://schemas.openxmlformats.org/officeDocument/2006/relationships/hyperlink" Target="https://commons.wikimedia.org/wiki/File:AWS_Simple_Icons_Storage_Amazon_S3.svg" TargetMode="External"/><Relationship Id="rId5" Type="http://schemas.openxmlformats.org/officeDocument/2006/relationships/hyperlink" Target="https://commons.wikimedia.org/wiki/File:AWS_Simple_Icons_AWS_Cloud.svg" TargetMode="Externa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pixabay.com/illustrations/artificial-intelligence-brain-think-4111582/" TargetMode="Externa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pixabay.com/photos/transistors-gpu-processor-pc-chip-1137502/" TargetMode="Externa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ws.amazon.com/sagemaker/pricing/instance-types/" TargetMode="Externa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flickr.com/photos/mikemacmarketing/30212411048" TargetMode="Externa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ommons.wikimedia.org/wiki/File:Voxel-man-brain.jp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pixabay.com/en/neural-network-thought-mind-mental-3816319/" TargetMode="External"/><Relationship Id="rId5" Type="http://schemas.openxmlformats.org/officeDocument/2006/relationships/image" Target="../media/image6.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dvancinganalytics.co.uk/blog/2021/12/15/understanding-the-difference-between-ai-ml-and-dl-using-an-incredibly-simple-examp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960806"/>
            <a:ext cx="4759498" cy="3333099"/>
            <a:chOff x="544022" y="1501647"/>
            <a:chExt cx="4759498" cy="3333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759498"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ARTIFICIAL INTELLIGENCE Vs. MACHINE LEARNING Vs. DEEP LEARNING</a:t>
              </a:r>
            </a:p>
          </p:txBody>
        </p:sp>
        <p:cxnSp>
          <p:nvCxnSpPr>
            <p:cNvPr id="5" name="Прямая соединительная линия 4"/>
            <p:cNvCxnSpPr/>
            <p:nvPr/>
          </p:nvCxnSpPr>
          <p:spPr>
            <a:xfrm>
              <a:off x="620222" y="4834746"/>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554673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841272" y="5010147"/>
            <a:ext cx="1178417" cy="260892"/>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p:cNvSpPr/>
          <p:nvPr/>
        </p:nvSpPr>
        <p:spPr>
          <a:xfrm>
            <a:off x="6817373" y="3051298"/>
            <a:ext cx="1195852" cy="260892"/>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p:cNvSpPr/>
          <p:nvPr/>
        </p:nvSpPr>
        <p:spPr>
          <a:xfrm>
            <a:off x="6832024" y="5285740"/>
            <a:ext cx="1187665" cy="260892"/>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6832024" y="5590106"/>
            <a:ext cx="1195852" cy="294200"/>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p:cNvSpPr>
            <a:spLocks noGrp="1"/>
          </p:cNvSpPr>
          <p:nvPr>
            <p:ph idx="1"/>
          </p:nvPr>
        </p:nvSpPr>
        <p:spPr>
          <a:xfrm>
            <a:off x="591889" y="890223"/>
            <a:ext cx="10820400" cy="4525963"/>
          </a:xfrm>
        </p:spPr>
        <p:txBody>
          <a:bodyPr vert="horz" wrap="square" lIns="91440" tIns="45720" rIns="91440" bIns="45720" rtlCol="0">
            <a:spAutoFit/>
          </a:bodyPr>
          <a:lstStyle/>
          <a:p>
            <a:pPr marL="342900" indent="-342900">
              <a:lnSpc>
                <a:spcPct val="100000"/>
              </a:lnSpc>
              <a:spcBef>
                <a:spcPts val="0"/>
              </a:spcBef>
              <a:buClr>
                <a:srgbClr val="000000"/>
              </a:buClr>
            </a:pPr>
            <a:r>
              <a:rPr lang="en-CA" sz="2000" dirty="0">
                <a:latin typeface="Montserrat" charset="0"/>
                <a:cs typeface="Arial"/>
                <a:sym typeface="Arial"/>
              </a:rPr>
              <a:t>Supervised: used to train algorithms using labeled input and output data.</a:t>
            </a:r>
          </a:p>
          <a:p>
            <a:pPr marL="342900" indent="-342900">
              <a:lnSpc>
                <a:spcPct val="100000"/>
              </a:lnSpc>
              <a:spcBef>
                <a:spcPts val="0"/>
              </a:spcBef>
              <a:buClr>
                <a:srgbClr val="000000"/>
              </a:buClr>
            </a:pPr>
            <a:r>
              <a:rPr lang="en-CA" sz="2000" dirty="0">
                <a:latin typeface="Montserrat" charset="0"/>
                <a:cs typeface="Arial"/>
                <a:sym typeface="Arial"/>
              </a:rPr>
              <a:t>Performance is assessed by comparing trained model prediction vs. real output.</a:t>
            </a:r>
          </a:p>
        </p:txBody>
      </p:sp>
      <p:sp>
        <p:nvSpPr>
          <p:cNvPr id="7" name="Title 1"/>
          <p:cNvSpPr txBox="1">
            <a:spLocks/>
          </p:cNvSpPr>
          <p:nvPr/>
        </p:nvSpPr>
        <p:spPr>
          <a:xfrm>
            <a:off x="591889" y="192695"/>
            <a:ext cx="8839200" cy="1325563"/>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MACHINE LEARNING: SUPERVISED LEARNING</a:t>
            </a:r>
          </a:p>
        </p:txBody>
      </p:sp>
      <p:sp>
        <p:nvSpPr>
          <p:cNvPr id="9" name="Rounded Rectangle 8"/>
          <p:cNvSpPr/>
          <p:nvPr/>
        </p:nvSpPr>
        <p:spPr>
          <a:xfrm>
            <a:off x="4267200" y="4038600"/>
            <a:ext cx="1522557" cy="9108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t>MODEL</a:t>
            </a:r>
            <a:endParaRPr lang="en-CA" sz="1200" b="1" dirty="0"/>
          </a:p>
        </p:txBody>
      </p:sp>
      <p:sp>
        <p:nvSpPr>
          <p:cNvPr id="12" name="Right Arrow 11"/>
          <p:cNvSpPr/>
          <p:nvPr/>
        </p:nvSpPr>
        <p:spPr>
          <a:xfrm rot="10800000">
            <a:off x="5931669" y="4227300"/>
            <a:ext cx="5488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6371086" y="1825944"/>
            <a:ext cx="2694456" cy="523220"/>
          </a:xfrm>
          <a:prstGeom prst="rect">
            <a:avLst/>
          </a:prstGeom>
        </p:spPr>
        <p:txBody>
          <a:bodyPr wrap="none">
            <a:spAutoFit/>
          </a:bodyPr>
          <a:lstStyle/>
          <a:p>
            <a:pPr algn="ctr">
              <a:lnSpc>
                <a:spcPct val="100000"/>
              </a:lnSpc>
              <a:buSzPct val="120000"/>
            </a:pPr>
            <a:r>
              <a:rPr lang="en-US" sz="1400" b="1" dirty="0">
                <a:solidFill>
                  <a:srgbClr val="FF0000"/>
                </a:solidFill>
                <a:latin typeface="Arial" charset="0"/>
                <a:ea typeface="Arial" charset="0"/>
                <a:cs typeface="Arial" charset="0"/>
              </a:rPr>
              <a:t>DESIRED OUTPUT</a:t>
            </a:r>
          </a:p>
          <a:p>
            <a:pPr algn="ctr">
              <a:lnSpc>
                <a:spcPct val="100000"/>
              </a:lnSpc>
              <a:buSzPct val="120000"/>
            </a:pPr>
            <a:r>
              <a:rPr lang="en-US" sz="1400" b="1" dirty="0">
                <a:solidFill>
                  <a:srgbClr val="FF0000"/>
                </a:solidFill>
                <a:latin typeface="Arial" charset="0"/>
                <a:ea typeface="Arial" charset="0"/>
                <a:cs typeface="Arial" charset="0"/>
              </a:rPr>
              <a:t>TARGET CLASSES (LABELS)</a:t>
            </a:r>
          </a:p>
        </p:txBody>
      </p:sp>
      <p:sp>
        <p:nvSpPr>
          <p:cNvPr id="14" name="Rectangle 13"/>
          <p:cNvSpPr/>
          <p:nvPr/>
        </p:nvSpPr>
        <p:spPr>
          <a:xfrm>
            <a:off x="6193384" y="3051298"/>
            <a:ext cx="1962508" cy="2885405"/>
          </a:xfrm>
          <a:prstGeom prst="rect">
            <a:avLst/>
          </a:prstGeom>
        </p:spPr>
        <p:txBody>
          <a:bodyPr wrap="square">
            <a:spAutoFit/>
          </a:bodyPr>
          <a:lstStyle/>
          <a:p>
            <a:pPr marL="457200" lvl="1" algn="ctr">
              <a:spcBef>
                <a:spcPts val="500"/>
              </a:spcBef>
              <a:buClr>
                <a:schemeClr val="dk1"/>
              </a:buClr>
              <a:buSzPts val="1440"/>
            </a:pPr>
            <a:r>
              <a:rPr lang="en-CA" sz="1400" b="1" dirty="0">
                <a:solidFill>
                  <a:schemeClr val="dk1"/>
                </a:solidFill>
              </a:rPr>
              <a:t>T-SHIRT/TOP</a:t>
            </a:r>
            <a:endParaRPr lang="en-CA" sz="1200" b="1" dirty="0"/>
          </a:p>
          <a:p>
            <a:pPr marL="457200" lvl="1" algn="ctr">
              <a:spcBef>
                <a:spcPts val="500"/>
              </a:spcBef>
              <a:buClr>
                <a:schemeClr val="dk1"/>
              </a:buClr>
              <a:buSzPts val="1440"/>
            </a:pPr>
            <a:r>
              <a:rPr lang="en-CA" sz="1400" b="1" dirty="0">
                <a:solidFill>
                  <a:schemeClr val="dk1"/>
                </a:solidFill>
              </a:rPr>
              <a:t>TROUSER</a:t>
            </a:r>
            <a:endParaRPr lang="en-CA" sz="1200" b="1" dirty="0"/>
          </a:p>
          <a:p>
            <a:pPr marL="457200" lvl="1" algn="ctr">
              <a:spcBef>
                <a:spcPts val="500"/>
              </a:spcBef>
              <a:buClr>
                <a:schemeClr val="dk1"/>
              </a:buClr>
              <a:buSzPts val="1440"/>
            </a:pPr>
            <a:r>
              <a:rPr lang="en-CA" sz="1400" b="1" dirty="0">
                <a:solidFill>
                  <a:schemeClr val="dk1"/>
                </a:solidFill>
              </a:rPr>
              <a:t>PULLOVER</a:t>
            </a:r>
            <a:endParaRPr lang="en-CA" sz="1200" b="1" dirty="0"/>
          </a:p>
          <a:p>
            <a:pPr marL="457200" lvl="1" algn="ctr">
              <a:spcBef>
                <a:spcPts val="500"/>
              </a:spcBef>
              <a:buClr>
                <a:schemeClr val="dk1"/>
              </a:buClr>
              <a:buSzPts val="1440"/>
            </a:pPr>
            <a:r>
              <a:rPr lang="en-CA" sz="1400" b="1" dirty="0">
                <a:solidFill>
                  <a:schemeClr val="dk1"/>
                </a:solidFill>
              </a:rPr>
              <a:t>DRESS</a:t>
            </a:r>
            <a:endParaRPr lang="en-CA" sz="1200" b="1" dirty="0"/>
          </a:p>
          <a:p>
            <a:pPr marL="457200" lvl="1" algn="ctr">
              <a:spcBef>
                <a:spcPts val="500"/>
              </a:spcBef>
              <a:buClr>
                <a:schemeClr val="dk1"/>
              </a:buClr>
              <a:buSzPts val="1440"/>
            </a:pPr>
            <a:r>
              <a:rPr lang="en-CA" sz="1400" b="1" dirty="0">
                <a:solidFill>
                  <a:schemeClr val="dk1"/>
                </a:solidFill>
              </a:rPr>
              <a:t>COAT</a:t>
            </a:r>
            <a:endParaRPr lang="en-CA" sz="1200" b="1" dirty="0"/>
          </a:p>
          <a:p>
            <a:pPr marL="457200" lvl="1" algn="ctr">
              <a:spcBef>
                <a:spcPts val="500"/>
              </a:spcBef>
              <a:buClr>
                <a:schemeClr val="dk1"/>
              </a:buClr>
              <a:buSzPts val="1440"/>
            </a:pPr>
            <a:r>
              <a:rPr lang="en-CA" sz="1400" b="1" dirty="0">
                <a:solidFill>
                  <a:schemeClr val="dk1"/>
                </a:solidFill>
              </a:rPr>
              <a:t>SANDAL</a:t>
            </a:r>
            <a:endParaRPr lang="en-CA" sz="1200" b="1" dirty="0"/>
          </a:p>
          <a:p>
            <a:pPr marL="457200" lvl="1" algn="ctr">
              <a:spcBef>
                <a:spcPts val="500"/>
              </a:spcBef>
              <a:buClr>
                <a:schemeClr val="dk1"/>
              </a:buClr>
              <a:buSzPts val="1440"/>
            </a:pPr>
            <a:r>
              <a:rPr lang="en-CA" sz="1400" b="1" dirty="0">
                <a:solidFill>
                  <a:schemeClr val="dk1"/>
                </a:solidFill>
              </a:rPr>
              <a:t>SHIRT</a:t>
            </a:r>
            <a:endParaRPr lang="en-CA" sz="1200" b="1" dirty="0"/>
          </a:p>
          <a:p>
            <a:pPr marL="457200" lvl="1" algn="ctr">
              <a:spcBef>
                <a:spcPts val="500"/>
              </a:spcBef>
              <a:buClr>
                <a:schemeClr val="dk1"/>
              </a:buClr>
              <a:buSzPts val="1440"/>
            </a:pPr>
            <a:r>
              <a:rPr lang="en-CA" sz="1400" b="1" dirty="0">
                <a:solidFill>
                  <a:schemeClr val="dk1"/>
                </a:solidFill>
              </a:rPr>
              <a:t>SNEAKER</a:t>
            </a:r>
            <a:endParaRPr lang="en-CA" sz="1200" b="1" dirty="0"/>
          </a:p>
          <a:p>
            <a:pPr marL="457200" lvl="1" algn="ctr">
              <a:spcBef>
                <a:spcPts val="500"/>
              </a:spcBef>
              <a:buClr>
                <a:schemeClr val="dk1"/>
              </a:buClr>
              <a:buSzPts val="1440"/>
            </a:pPr>
            <a:r>
              <a:rPr lang="en-CA" sz="1400" b="1" dirty="0">
                <a:solidFill>
                  <a:schemeClr val="dk1"/>
                </a:solidFill>
              </a:rPr>
              <a:t>BAG</a:t>
            </a:r>
            <a:endParaRPr lang="en-CA" sz="1200" b="1" dirty="0"/>
          </a:p>
          <a:p>
            <a:pPr marL="457200" lvl="1" algn="ctr">
              <a:spcBef>
                <a:spcPts val="500"/>
              </a:spcBef>
              <a:buClr>
                <a:schemeClr val="dk1"/>
              </a:buClr>
              <a:buSzPts val="1440"/>
            </a:pPr>
            <a:r>
              <a:rPr lang="en-CA" sz="1400" b="1" dirty="0">
                <a:solidFill>
                  <a:schemeClr val="dk1"/>
                </a:solidFill>
              </a:rPr>
              <a:t>ANKLE BOOT</a:t>
            </a:r>
            <a:endParaRPr lang="en-CA" sz="1200" b="1" dirty="0"/>
          </a:p>
        </p:txBody>
      </p:sp>
      <p:sp>
        <p:nvSpPr>
          <p:cNvPr id="15" name="Left Brace 14"/>
          <p:cNvSpPr/>
          <p:nvPr/>
        </p:nvSpPr>
        <p:spPr>
          <a:xfrm>
            <a:off x="6554685" y="2611358"/>
            <a:ext cx="574159" cy="3893939"/>
          </a:xfrm>
          <a:prstGeom prst="leftBrace">
            <a:avLst>
              <a:gd name="adj1" fmla="val 82407"/>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 name="Left Brace 15"/>
          <p:cNvSpPr/>
          <p:nvPr/>
        </p:nvSpPr>
        <p:spPr>
          <a:xfrm rot="10800000">
            <a:off x="7718314" y="2628271"/>
            <a:ext cx="574159" cy="3893939"/>
          </a:xfrm>
          <a:prstGeom prst="leftBrace">
            <a:avLst>
              <a:gd name="adj1" fmla="val 82407"/>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7" name="Picture 16"/>
          <p:cNvPicPr>
            <a:picLocks noChangeAspect="1"/>
          </p:cNvPicPr>
          <p:nvPr/>
        </p:nvPicPr>
        <p:blipFill>
          <a:blip r:embed="rId3"/>
          <a:stretch>
            <a:fillRect/>
          </a:stretch>
        </p:blipFill>
        <p:spPr>
          <a:xfrm>
            <a:off x="1087003" y="3280869"/>
            <a:ext cx="1344442" cy="1277459"/>
          </a:xfrm>
          <a:prstGeom prst="rect">
            <a:avLst/>
          </a:prstGeom>
        </p:spPr>
      </p:pic>
      <p:pic>
        <p:nvPicPr>
          <p:cNvPr id="19" name="Picture 18"/>
          <p:cNvPicPr>
            <a:picLocks noChangeAspect="1"/>
          </p:cNvPicPr>
          <p:nvPr/>
        </p:nvPicPr>
        <p:blipFill>
          <a:blip r:embed="rId4"/>
          <a:stretch>
            <a:fillRect/>
          </a:stretch>
        </p:blipFill>
        <p:spPr>
          <a:xfrm>
            <a:off x="2348873" y="3248004"/>
            <a:ext cx="1344168" cy="1280160"/>
          </a:xfrm>
          <a:prstGeom prst="rect">
            <a:avLst/>
          </a:prstGeom>
        </p:spPr>
      </p:pic>
      <p:pic>
        <p:nvPicPr>
          <p:cNvPr id="21" name="Picture 20"/>
          <p:cNvPicPr>
            <a:picLocks noChangeAspect="1"/>
          </p:cNvPicPr>
          <p:nvPr/>
        </p:nvPicPr>
        <p:blipFill>
          <a:blip r:embed="rId5"/>
          <a:stretch>
            <a:fillRect/>
          </a:stretch>
        </p:blipFill>
        <p:spPr>
          <a:xfrm>
            <a:off x="1125447" y="4582056"/>
            <a:ext cx="1279478" cy="1284097"/>
          </a:xfrm>
          <a:prstGeom prst="rect">
            <a:avLst/>
          </a:prstGeom>
        </p:spPr>
      </p:pic>
      <p:pic>
        <p:nvPicPr>
          <p:cNvPr id="24" name="Picture 23"/>
          <p:cNvPicPr>
            <a:picLocks noChangeAspect="1"/>
          </p:cNvPicPr>
          <p:nvPr/>
        </p:nvPicPr>
        <p:blipFill>
          <a:blip r:embed="rId6"/>
          <a:stretch>
            <a:fillRect/>
          </a:stretch>
        </p:blipFill>
        <p:spPr>
          <a:xfrm>
            <a:off x="2396197" y="4582056"/>
            <a:ext cx="1333996" cy="1250331"/>
          </a:xfrm>
          <a:prstGeom prst="rect">
            <a:avLst/>
          </a:prstGeom>
        </p:spPr>
      </p:pic>
      <p:sp>
        <p:nvSpPr>
          <p:cNvPr id="26" name="Right Arrow 25"/>
          <p:cNvSpPr/>
          <p:nvPr/>
        </p:nvSpPr>
        <p:spPr>
          <a:xfrm>
            <a:off x="3664964" y="4248131"/>
            <a:ext cx="548039" cy="503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p:cNvSpPr/>
          <p:nvPr/>
        </p:nvSpPr>
        <p:spPr>
          <a:xfrm>
            <a:off x="1787518" y="2672731"/>
            <a:ext cx="1287853" cy="307777"/>
          </a:xfrm>
          <a:prstGeom prst="rect">
            <a:avLst/>
          </a:prstGeom>
        </p:spPr>
        <p:txBody>
          <a:bodyPr wrap="none">
            <a:spAutoFit/>
          </a:bodyPr>
          <a:lstStyle/>
          <a:p>
            <a:pPr>
              <a:lnSpc>
                <a:spcPct val="100000"/>
              </a:lnSpc>
              <a:buSzPct val="120000"/>
            </a:pPr>
            <a:r>
              <a:rPr lang="en-US" sz="1400" b="1" dirty="0">
                <a:solidFill>
                  <a:srgbClr val="FF0000"/>
                </a:solidFill>
                <a:latin typeface="Arial" charset="0"/>
                <a:ea typeface="Arial" charset="0"/>
                <a:cs typeface="Arial" charset="0"/>
              </a:rPr>
              <a:t>INPUT DATA</a:t>
            </a:r>
          </a:p>
        </p:txBody>
      </p:sp>
      <mc:AlternateContent xmlns:mc="http://schemas.openxmlformats.org/markup-compatibility/2006" xmlns:a14="http://schemas.microsoft.com/office/drawing/2010/main">
        <mc:Choice Requires="a14">
          <p:sp>
            <p:nvSpPr>
              <p:cNvPr id="29" name="Rectangle 28"/>
              <p:cNvSpPr/>
              <p:nvPr/>
            </p:nvSpPr>
            <p:spPr>
              <a:xfrm>
                <a:off x="1901803" y="2911785"/>
                <a:ext cx="933269" cy="307777"/>
              </a:xfrm>
              <a:prstGeom prst="rect">
                <a:avLst/>
              </a:prstGeom>
            </p:spPr>
            <p:txBody>
              <a:bodyPr wrap="none">
                <a:spAutoFit/>
              </a:bodyPr>
              <a:lstStyle/>
              <a:p>
                <a:pPr>
                  <a:lnSpc>
                    <a:spcPct val="100000"/>
                  </a:lnSpc>
                  <a:buSzPct val="120000"/>
                </a:pPr>
                <a14:m>
                  <m:oMathPara xmlns:m="http://schemas.openxmlformats.org/officeDocument/2006/math">
                    <m:oMathParaPr>
                      <m:jc m:val="centerGroup"/>
                    </m:oMathParaPr>
                    <m:oMath xmlns:m="http://schemas.openxmlformats.org/officeDocument/2006/math">
                      <m:r>
                        <a:rPr lang="en-US" sz="1400" b="1" i="1" dirty="0" smtClean="0">
                          <a:solidFill>
                            <a:srgbClr val="FF0000"/>
                          </a:solidFill>
                          <a:latin typeface="Cambria Math" panose="02040503050406030204" pitchFamily="18" charset="0"/>
                          <a:ea typeface="Arial" charset="0"/>
                          <a:cs typeface="Arial" charset="0"/>
                        </a:rPr>
                        <m:t>𝑿</m:t>
                      </m:r>
                      <m:r>
                        <a:rPr lang="en-US" sz="1400" b="1" i="1" dirty="0" smtClean="0">
                          <a:solidFill>
                            <a:srgbClr val="FF0000"/>
                          </a:solidFill>
                          <a:latin typeface="Cambria Math" panose="02040503050406030204" pitchFamily="18" charset="0"/>
                          <a:ea typeface="Arial" charset="0"/>
                          <a:cs typeface="Arial" charset="0"/>
                        </a:rPr>
                        <m:t> _</m:t>
                      </m:r>
                      <m:r>
                        <a:rPr lang="en-US" sz="1400" b="1" i="1" dirty="0" smtClean="0">
                          <a:solidFill>
                            <a:srgbClr val="FF0000"/>
                          </a:solidFill>
                          <a:latin typeface="Cambria Math" panose="02040503050406030204" pitchFamily="18" charset="0"/>
                          <a:ea typeface="Arial" charset="0"/>
                          <a:cs typeface="Arial" charset="0"/>
                        </a:rPr>
                        <m:t>𝒕𝒓𝒂𝒊𝒏</m:t>
                      </m:r>
                    </m:oMath>
                  </m:oMathPara>
                </a14:m>
                <a:endParaRPr lang="en-US" sz="1400" b="1" dirty="0">
                  <a:solidFill>
                    <a:srgbClr val="FF0000"/>
                  </a:solidFill>
                  <a:latin typeface="Arial" charset="0"/>
                  <a:ea typeface="Arial" charset="0"/>
                  <a:cs typeface="Arial"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1901803" y="2911785"/>
                <a:ext cx="933269" cy="307777"/>
              </a:xfrm>
              <a:prstGeom prst="rect">
                <a:avLst/>
              </a:prstGeom>
              <a:blipFill>
                <a:blip r:embed="rId7"/>
                <a:stretch>
                  <a:fillRect/>
                </a:stretch>
              </a:blipFill>
            </p:spPr>
            <p:txBody>
              <a:bodyPr/>
              <a:lstStyle/>
              <a:p>
                <a:r>
                  <a:rPr lang="en-US">
                    <a:noFill/>
                  </a:rPr>
                  <a:t> </a:t>
                </a:r>
              </a:p>
            </p:txBody>
          </p:sp>
        </mc:Fallback>
      </mc:AlternateContent>
      <p:sp>
        <p:nvSpPr>
          <p:cNvPr id="30" name="Rectangle 29"/>
          <p:cNvSpPr/>
          <p:nvPr/>
        </p:nvSpPr>
        <p:spPr>
          <a:xfrm>
            <a:off x="7112020" y="2280557"/>
            <a:ext cx="739433" cy="307777"/>
          </a:xfrm>
          <a:prstGeom prst="rect">
            <a:avLst/>
          </a:prstGeom>
        </p:spPr>
        <p:txBody>
          <a:bodyPr wrap="none">
            <a:spAutoFit/>
          </a:bodyPr>
          <a:lstStyle/>
          <a:p>
            <a:pPr>
              <a:buSzPct val="120000"/>
            </a:pPr>
            <a:r>
              <a:rPr lang="en-US" sz="1400" b="1" i="1" dirty="0">
                <a:solidFill>
                  <a:srgbClr val="FF0000"/>
                </a:solidFill>
                <a:latin typeface="Cambria Math" panose="02040503050406030204" pitchFamily="18" charset="0"/>
                <a:ea typeface="Arial" charset="0"/>
                <a:cs typeface="Arial" charset="0"/>
              </a:rPr>
              <a:t>y _train</a:t>
            </a:r>
          </a:p>
        </p:txBody>
      </p:sp>
    </p:spTree>
    <p:extLst>
      <p:ext uri="{BB962C8B-B14F-4D97-AF65-F5344CB8AC3E}">
        <p14:creationId xmlns:p14="http://schemas.microsoft.com/office/powerpoint/2010/main" val="258253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5" grpId="0" animBg="1"/>
      <p:bldP spid="20" grpId="0" animBg="1"/>
      <p:bldP spid="9" grpId="0" animBg="1"/>
      <p:bldP spid="12" grpId="0" animBg="1"/>
      <p:bldP spid="13" grpId="0"/>
      <p:bldP spid="14" grpId="0"/>
      <p:bldP spid="15" grpId="0" animBg="1"/>
      <p:bldP spid="16" grpId="0" animBg="1"/>
      <p:bldP spid="26" grpId="0" animBg="1"/>
      <p:bldP spid="28" grpId="0"/>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304" y="678269"/>
            <a:ext cx="11353800" cy="1631216"/>
          </a:xfrm>
        </p:spPr>
        <p:txBody>
          <a:bodyPr vert="horz" wrap="square" lIns="91440" tIns="45720" rIns="91440" bIns="45720" rtlCol="0">
            <a:spAutoFit/>
          </a:bodyPr>
          <a:lstStyle/>
          <a:p>
            <a:pPr marL="342900" indent="-342900">
              <a:lnSpc>
                <a:spcPct val="100000"/>
              </a:lnSpc>
              <a:spcBef>
                <a:spcPts val="0"/>
              </a:spcBef>
              <a:buClr>
                <a:srgbClr val="000000"/>
              </a:buClr>
            </a:pPr>
            <a:r>
              <a:rPr lang="en-CA" sz="2000" dirty="0">
                <a:latin typeface="Montserrat" charset="0"/>
                <a:cs typeface="Arial"/>
              </a:rPr>
              <a:t>Unsupervised learning: provides the algorithm with no labeled data.</a:t>
            </a:r>
          </a:p>
          <a:p>
            <a:pPr marL="342900" indent="-342900">
              <a:lnSpc>
                <a:spcPct val="100000"/>
              </a:lnSpc>
              <a:spcBef>
                <a:spcPts val="0"/>
              </a:spcBef>
              <a:buClr>
                <a:srgbClr val="000000"/>
              </a:buClr>
            </a:pPr>
            <a:r>
              <a:rPr lang="en-CA" sz="2000" dirty="0">
                <a:latin typeface="Montserrat" charset="0"/>
                <a:cs typeface="Arial"/>
              </a:rPr>
              <a:t>The algorithm attempts at discovering hidden patterns within the training data.</a:t>
            </a:r>
          </a:p>
          <a:p>
            <a:pPr marL="342900" indent="-342900">
              <a:lnSpc>
                <a:spcPct val="100000"/>
              </a:lnSpc>
              <a:spcBef>
                <a:spcPts val="0"/>
              </a:spcBef>
              <a:buClr>
                <a:srgbClr val="000000"/>
              </a:buClr>
            </a:pPr>
            <a:r>
              <a:rPr lang="en-CA" sz="2000" dirty="0">
                <a:latin typeface="Montserrat" charset="0"/>
                <a:cs typeface="Arial"/>
              </a:rPr>
              <a:t>Unsupervised learning methods can analyze complex data that humans might find difficult to interpret. </a:t>
            </a:r>
          </a:p>
          <a:p>
            <a:pPr marL="342900" indent="-342900">
              <a:lnSpc>
                <a:spcPct val="100000"/>
              </a:lnSpc>
              <a:spcBef>
                <a:spcPts val="0"/>
              </a:spcBef>
              <a:buClr>
                <a:srgbClr val="000000"/>
              </a:buClr>
            </a:pPr>
            <a:r>
              <a:rPr lang="en-CA" sz="2000" dirty="0">
                <a:latin typeface="Montserrat" charset="0"/>
                <a:cs typeface="Arial"/>
              </a:rPr>
              <a:t>No feedback!</a:t>
            </a:r>
          </a:p>
        </p:txBody>
      </p:sp>
      <p:sp>
        <p:nvSpPr>
          <p:cNvPr id="7" name="Title 1"/>
          <p:cNvSpPr txBox="1">
            <a:spLocks/>
          </p:cNvSpPr>
          <p:nvPr/>
        </p:nvSpPr>
        <p:spPr>
          <a:xfrm>
            <a:off x="387588" y="147216"/>
            <a:ext cx="10512784" cy="523220"/>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MACHINE LEARNING: UNSUPERVISED LEARNING</a:t>
            </a:r>
          </a:p>
        </p:txBody>
      </p:sp>
      <p:sp>
        <p:nvSpPr>
          <p:cNvPr id="9" name="Rounded Rectangle 8"/>
          <p:cNvSpPr/>
          <p:nvPr/>
        </p:nvSpPr>
        <p:spPr>
          <a:xfrm>
            <a:off x="3369261" y="3778437"/>
            <a:ext cx="1437927" cy="870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t>MODEL</a:t>
            </a:r>
            <a:endParaRPr lang="en-CA" sz="1200" b="1" dirty="0"/>
          </a:p>
        </p:txBody>
      </p:sp>
      <p:sp>
        <p:nvSpPr>
          <p:cNvPr id="12" name="Right Arrow 11"/>
          <p:cNvSpPr/>
          <p:nvPr/>
        </p:nvSpPr>
        <p:spPr>
          <a:xfrm>
            <a:off x="4860216" y="3926850"/>
            <a:ext cx="5488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ight Arrow 25"/>
          <p:cNvSpPr/>
          <p:nvPr/>
        </p:nvSpPr>
        <p:spPr>
          <a:xfrm>
            <a:off x="2797030" y="3968034"/>
            <a:ext cx="548039" cy="503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ounded Rectangle 1"/>
          <p:cNvSpPr/>
          <p:nvPr/>
        </p:nvSpPr>
        <p:spPr>
          <a:xfrm>
            <a:off x="2009579" y="3780224"/>
            <a:ext cx="152400"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ounded Rectangle 26"/>
          <p:cNvSpPr/>
          <p:nvPr/>
        </p:nvSpPr>
        <p:spPr>
          <a:xfrm>
            <a:off x="2110024" y="4143833"/>
            <a:ext cx="173970" cy="264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ounded Rectangle 27"/>
          <p:cNvSpPr/>
          <p:nvPr/>
        </p:nvSpPr>
        <p:spPr>
          <a:xfrm>
            <a:off x="2251656" y="3878351"/>
            <a:ext cx="271623" cy="26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ounded Rectangle 28"/>
          <p:cNvSpPr/>
          <p:nvPr/>
        </p:nvSpPr>
        <p:spPr>
          <a:xfrm>
            <a:off x="2186635" y="4505141"/>
            <a:ext cx="239359" cy="69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ounded Rectangle 29"/>
          <p:cNvSpPr/>
          <p:nvPr/>
        </p:nvSpPr>
        <p:spPr>
          <a:xfrm>
            <a:off x="1481633" y="3800769"/>
            <a:ext cx="152400"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ounded Rectangle 30"/>
          <p:cNvSpPr/>
          <p:nvPr/>
        </p:nvSpPr>
        <p:spPr>
          <a:xfrm>
            <a:off x="1742488" y="3645826"/>
            <a:ext cx="228599" cy="143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ounded Rectangle 31"/>
          <p:cNvSpPr/>
          <p:nvPr/>
        </p:nvSpPr>
        <p:spPr>
          <a:xfrm>
            <a:off x="1768682" y="3894233"/>
            <a:ext cx="263245"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5-Point Star 3"/>
          <p:cNvSpPr/>
          <p:nvPr/>
        </p:nvSpPr>
        <p:spPr>
          <a:xfrm>
            <a:off x="1860426" y="4820814"/>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5-Point Star 32"/>
          <p:cNvSpPr/>
          <p:nvPr/>
        </p:nvSpPr>
        <p:spPr>
          <a:xfrm>
            <a:off x="2161979" y="4732683"/>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5-Point Star 33"/>
          <p:cNvSpPr/>
          <p:nvPr/>
        </p:nvSpPr>
        <p:spPr>
          <a:xfrm>
            <a:off x="1574666" y="3693773"/>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5-Point Star 34"/>
          <p:cNvSpPr/>
          <p:nvPr/>
        </p:nvSpPr>
        <p:spPr>
          <a:xfrm>
            <a:off x="1899082" y="4025756"/>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5-Point Star 35"/>
          <p:cNvSpPr/>
          <p:nvPr/>
        </p:nvSpPr>
        <p:spPr>
          <a:xfrm>
            <a:off x="2432801" y="3841053"/>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5-Point Star 36"/>
          <p:cNvSpPr/>
          <p:nvPr/>
        </p:nvSpPr>
        <p:spPr>
          <a:xfrm>
            <a:off x="1236480" y="4281749"/>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5-Point Star 37"/>
          <p:cNvSpPr/>
          <p:nvPr/>
        </p:nvSpPr>
        <p:spPr>
          <a:xfrm>
            <a:off x="1507302" y="3390119"/>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1704779" y="4143833"/>
            <a:ext cx="155647" cy="26431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p:cNvSpPr/>
          <p:nvPr/>
        </p:nvSpPr>
        <p:spPr>
          <a:xfrm>
            <a:off x="1913470" y="4034390"/>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p:cNvSpPr/>
          <p:nvPr/>
        </p:nvSpPr>
        <p:spPr>
          <a:xfrm>
            <a:off x="2317799" y="4305295"/>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Oval 40"/>
          <p:cNvSpPr/>
          <p:nvPr/>
        </p:nvSpPr>
        <p:spPr>
          <a:xfrm>
            <a:off x="1753260" y="3484606"/>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p:cNvSpPr/>
          <p:nvPr/>
        </p:nvSpPr>
        <p:spPr>
          <a:xfrm>
            <a:off x="1571806" y="4045042"/>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Oval 42"/>
          <p:cNvSpPr/>
          <p:nvPr/>
        </p:nvSpPr>
        <p:spPr>
          <a:xfrm>
            <a:off x="2049473" y="3798372"/>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Oval 43"/>
          <p:cNvSpPr/>
          <p:nvPr/>
        </p:nvSpPr>
        <p:spPr>
          <a:xfrm>
            <a:off x="1228107" y="3934044"/>
            <a:ext cx="274395" cy="2051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ross 5"/>
          <p:cNvSpPr/>
          <p:nvPr/>
        </p:nvSpPr>
        <p:spPr>
          <a:xfrm>
            <a:off x="1860426" y="4574369"/>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Cross 44"/>
          <p:cNvSpPr/>
          <p:nvPr/>
        </p:nvSpPr>
        <p:spPr>
          <a:xfrm>
            <a:off x="2473922" y="4521593"/>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Cross 45"/>
          <p:cNvSpPr/>
          <p:nvPr/>
        </p:nvSpPr>
        <p:spPr>
          <a:xfrm>
            <a:off x="1339102" y="3495491"/>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Cross 46"/>
          <p:cNvSpPr/>
          <p:nvPr/>
        </p:nvSpPr>
        <p:spPr>
          <a:xfrm>
            <a:off x="1952598" y="3442715"/>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Cross 47"/>
          <p:cNvSpPr/>
          <p:nvPr/>
        </p:nvSpPr>
        <p:spPr>
          <a:xfrm>
            <a:off x="1557821" y="5022593"/>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Cross 48"/>
          <p:cNvSpPr/>
          <p:nvPr/>
        </p:nvSpPr>
        <p:spPr>
          <a:xfrm>
            <a:off x="2171317" y="4969817"/>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Cross 49"/>
          <p:cNvSpPr/>
          <p:nvPr/>
        </p:nvSpPr>
        <p:spPr>
          <a:xfrm>
            <a:off x="6493122" y="2991599"/>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Cross 50"/>
          <p:cNvSpPr/>
          <p:nvPr/>
        </p:nvSpPr>
        <p:spPr>
          <a:xfrm>
            <a:off x="7106618" y="2938823"/>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Cross 51"/>
          <p:cNvSpPr/>
          <p:nvPr/>
        </p:nvSpPr>
        <p:spPr>
          <a:xfrm>
            <a:off x="6128617" y="2800822"/>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Cross 52"/>
          <p:cNvSpPr/>
          <p:nvPr/>
        </p:nvSpPr>
        <p:spPr>
          <a:xfrm>
            <a:off x="6742113" y="2748046"/>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Cross 53"/>
          <p:cNvSpPr/>
          <p:nvPr/>
        </p:nvSpPr>
        <p:spPr>
          <a:xfrm>
            <a:off x="6190517" y="3439823"/>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Cross 54"/>
          <p:cNvSpPr/>
          <p:nvPr/>
        </p:nvSpPr>
        <p:spPr>
          <a:xfrm>
            <a:off x="6804013" y="3387047"/>
            <a:ext cx="225353" cy="246445"/>
          </a:xfrm>
          <a:prstGeom prst="plu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p:cNvSpPr/>
          <p:nvPr/>
        </p:nvSpPr>
        <p:spPr>
          <a:xfrm>
            <a:off x="6478679" y="4806657"/>
            <a:ext cx="155647" cy="26431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 56"/>
          <p:cNvSpPr/>
          <p:nvPr/>
        </p:nvSpPr>
        <p:spPr>
          <a:xfrm>
            <a:off x="6687370" y="4697214"/>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Oval 57"/>
          <p:cNvSpPr/>
          <p:nvPr/>
        </p:nvSpPr>
        <p:spPr>
          <a:xfrm>
            <a:off x="7091699" y="4968119"/>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 58"/>
          <p:cNvSpPr/>
          <p:nvPr/>
        </p:nvSpPr>
        <p:spPr>
          <a:xfrm>
            <a:off x="6527160" y="4147430"/>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Oval 59"/>
          <p:cNvSpPr/>
          <p:nvPr/>
        </p:nvSpPr>
        <p:spPr>
          <a:xfrm>
            <a:off x="6345706" y="4707866"/>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 60"/>
          <p:cNvSpPr/>
          <p:nvPr/>
        </p:nvSpPr>
        <p:spPr>
          <a:xfrm>
            <a:off x="6823373" y="4461196"/>
            <a:ext cx="146023" cy="16886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Oval 61"/>
          <p:cNvSpPr/>
          <p:nvPr/>
        </p:nvSpPr>
        <p:spPr>
          <a:xfrm>
            <a:off x="6002007" y="4596868"/>
            <a:ext cx="274395" cy="2051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5-Point Star 62"/>
          <p:cNvSpPr/>
          <p:nvPr/>
        </p:nvSpPr>
        <p:spPr>
          <a:xfrm>
            <a:off x="6003264" y="6120216"/>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5-Point Star 63"/>
          <p:cNvSpPr/>
          <p:nvPr/>
        </p:nvSpPr>
        <p:spPr>
          <a:xfrm>
            <a:off x="6304817" y="6032085"/>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5-Point Star 64"/>
          <p:cNvSpPr/>
          <p:nvPr/>
        </p:nvSpPr>
        <p:spPr>
          <a:xfrm>
            <a:off x="5696280" y="5521196"/>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5-Point Star 65"/>
          <p:cNvSpPr/>
          <p:nvPr/>
        </p:nvSpPr>
        <p:spPr>
          <a:xfrm>
            <a:off x="6020696" y="5853179"/>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5-Point Star 66"/>
          <p:cNvSpPr/>
          <p:nvPr/>
        </p:nvSpPr>
        <p:spPr>
          <a:xfrm>
            <a:off x="6554415" y="5668476"/>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5-Point Star 67"/>
          <p:cNvSpPr/>
          <p:nvPr/>
        </p:nvSpPr>
        <p:spPr>
          <a:xfrm>
            <a:off x="5379318" y="5581151"/>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5-Point Star 68"/>
          <p:cNvSpPr/>
          <p:nvPr/>
        </p:nvSpPr>
        <p:spPr>
          <a:xfrm>
            <a:off x="5628916" y="5217542"/>
            <a:ext cx="249598" cy="26286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ounded Rectangle 69"/>
          <p:cNvSpPr/>
          <p:nvPr/>
        </p:nvSpPr>
        <p:spPr>
          <a:xfrm>
            <a:off x="8258307" y="3925009"/>
            <a:ext cx="152400"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ounded Rectangle 70"/>
          <p:cNvSpPr/>
          <p:nvPr/>
        </p:nvSpPr>
        <p:spPr>
          <a:xfrm>
            <a:off x="8358752" y="4288618"/>
            <a:ext cx="173970" cy="264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ounded Rectangle 71"/>
          <p:cNvSpPr/>
          <p:nvPr/>
        </p:nvSpPr>
        <p:spPr>
          <a:xfrm>
            <a:off x="8500384" y="4023136"/>
            <a:ext cx="271623" cy="265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Rounded Rectangle 72"/>
          <p:cNvSpPr/>
          <p:nvPr/>
        </p:nvSpPr>
        <p:spPr>
          <a:xfrm>
            <a:off x="8435363" y="4649926"/>
            <a:ext cx="239359" cy="69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Rounded Rectangle 73"/>
          <p:cNvSpPr/>
          <p:nvPr/>
        </p:nvSpPr>
        <p:spPr>
          <a:xfrm>
            <a:off x="7730361" y="3945554"/>
            <a:ext cx="152400"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ounded Rectangle 74"/>
          <p:cNvSpPr/>
          <p:nvPr/>
        </p:nvSpPr>
        <p:spPr>
          <a:xfrm>
            <a:off x="7991216" y="3790611"/>
            <a:ext cx="228599" cy="143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Rounded Rectangle 75"/>
          <p:cNvSpPr/>
          <p:nvPr/>
        </p:nvSpPr>
        <p:spPr>
          <a:xfrm>
            <a:off x="8017410" y="4039018"/>
            <a:ext cx="263245" cy="23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Rectangle 76"/>
          <p:cNvSpPr/>
          <p:nvPr/>
        </p:nvSpPr>
        <p:spPr>
          <a:xfrm>
            <a:off x="1235426" y="2909581"/>
            <a:ext cx="1287853" cy="307777"/>
          </a:xfrm>
          <a:prstGeom prst="rect">
            <a:avLst/>
          </a:prstGeom>
        </p:spPr>
        <p:txBody>
          <a:bodyPr wrap="none">
            <a:spAutoFit/>
          </a:bodyPr>
          <a:lstStyle/>
          <a:p>
            <a:pPr>
              <a:lnSpc>
                <a:spcPct val="100000"/>
              </a:lnSpc>
              <a:buSzPct val="120000"/>
            </a:pPr>
            <a:r>
              <a:rPr lang="en-US" sz="1400" b="1" dirty="0">
                <a:solidFill>
                  <a:srgbClr val="FF0000"/>
                </a:solidFill>
                <a:latin typeface="Arial" charset="0"/>
                <a:ea typeface="Arial" charset="0"/>
                <a:cs typeface="Arial" charset="0"/>
              </a:rPr>
              <a:t>INPUT DATA</a:t>
            </a:r>
          </a:p>
        </p:txBody>
      </p:sp>
      <p:sp>
        <p:nvSpPr>
          <p:cNvPr id="78" name="Rectangle 77"/>
          <p:cNvSpPr/>
          <p:nvPr/>
        </p:nvSpPr>
        <p:spPr>
          <a:xfrm>
            <a:off x="6044118" y="2410435"/>
            <a:ext cx="1667764" cy="307777"/>
          </a:xfrm>
          <a:prstGeom prst="rect">
            <a:avLst/>
          </a:prstGeom>
        </p:spPr>
        <p:txBody>
          <a:bodyPr wrap="none">
            <a:spAutoFit/>
          </a:bodyPr>
          <a:lstStyle/>
          <a:p>
            <a:pPr>
              <a:lnSpc>
                <a:spcPct val="100000"/>
              </a:lnSpc>
              <a:buSzPct val="120000"/>
            </a:pPr>
            <a:r>
              <a:rPr lang="en-US" sz="1400" b="1" dirty="0">
                <a:solidFill>
                  <a:srgbClr val="FF0000"/>
                </a:solidFill>
                <a:latin typeface="Arial" charset="0"/>
                <a:ea typeface="Arial" charset="0"/>
                <a:cs typeface="Arial" charset="0"/>
              </a:rPr>
              <a:t>DATA CLUSTERS</a:t>
            </a:r>
          </a:p>
        </p:txBody>
      </p:sp>
    </p:spTree>
    <p:extLst>
      <p:ext uri="{BB962C8B-B14F-4D97-AF65-F5344CB8AC3E}">
        <p14:creationId xmlns:p14="http://schemas.microsoft.com/office/powerpoint/2010/main" val="339153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fill="hold"/>
                                        <p:tgtEl>
                                          <p:spTgt spid="77"/>
                                        </p:tgtEl>
                                        <p:attrNameLst>
                                          <p:attrName>ppt_x</p:attrName>
                                        </p:attrNameLst>
                                      </p:cBhvr>
                                      <p:tavLst>
                                        <p:tav tm="0">
                                          <p:val>
                                            <p:strVal val="#ppt_x"/>
                                          </p:val>
                                        </p:tav>
                                        <p:tav tm="100000">
                                          <p:val>
                                            <p:strVal val="#ppt_x"/>
                                          </p:val>
                                        </p:tav>
                                      </p:tavLst>
                                    </p:anim>
                                    <p:anim calcmode="lin" valueType="num">
                                      <p:cBhvr additive="base">
                                        <p:cTn id="20" dur="500" fill="hold"/>
                                        <p:tgtEl>
                                          <p:spTgt spid="7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ppt_x"/>
                                          </p:val>
                                        </p:tav>
                                        <p:tav tm="100000">
                                          <p:val>
                                            <p:strVal val="#ppt_x"/>
                                          </p:val>
                                        </p:tav>
                                      </p:tavLst>
                                    </p:anim>
                                    <p:anim calcmode="lin" valueType="num">
                                      <p:cBhvr additive="base">
                                        <p:cTn id="54" dur="500" fill="hold"/>
                                        <p:tgtEl>
                                          <p:spTgt spid="3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ppt_x"/>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fill="hold"/>
                                        <p:tgtEl>
                                          <p:spTgt spid="35"/>
                                        </p:tgtEl>
                                        <p:attrNameLst>
                                          <p:attrName>ppt_x</p:attrName>
                                        </p:attrNameLst>
                                      </p:cBhvr>
                                      <p:tavLst>
                                        <p:tav tm="0">
                                          <p:val>
                                            <p:strVal val="#ppt_x"/>
                                          </p:val>
                                        </p:tav>
                                        <p:tav tm="100000">
                                          <p:val>
                                            <p:strVal val="#ppt_x"/>
                                          </p:val>
                                        </p:tav>
                                      </p:tavLst>
                                    </p:anim>
                                    <p:anim calcmode="lin" valueType="num">
                                      <p:cBhvr additive="base">
                                        <p:cTn id="70" dur="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ppt_x"/>
                                          </p:val>
                                        </p:tav>
                                        <p:tav tm="100000">
                                          <p:val>
                                            <p:strVal val="#ppt_x"/>
                                          </p:val>
                                        </p:tav>
                                      </p:tavLst>
                                    </p:anim>
                                    <p:anim calcmode="lin" valueType="num">
                                      <p:cBhvr additive="base">
                                        <p:cTn id="78" dur="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fill="hold"/>
                                        <p:tgtEl>
                                          <p:spTgt spid="38"/>
                                        </p:tgtEl>
                                        <p:attrNameLst>
                                          <p:attrName>ppt_x</p:attrName>
                                        </p:attrNameLst>
                                      </p:cBhvr>
                                      <p:tavLst>
                                        <p:tav tm="0">
                                          <p:val>
                                            <p:strVal val="#ppt_x"/>
                                          </p:val>
                                        </p:tav>
                                        <p:tav tm="100000">
                                          <p:val>
                                            <p:strVal val="#ppt_x"/>
                                          </p:val>
                                        </p:tav>
                                      </p:tavLst>
                                    </p:anim>
                                    <p:anim calcmode="lin" valueType="num">
                                      <p:cBhvr additive="base">
                                        <p:cTn id="82" dur="500" fill="hold"/>
                                        <p:tgtEl>
                                          <p:spTgt spid="3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
                                        </p:tgtEl>
                                        <p:attrNameLst>
                                          <p:attrName>style.visibility</p:attrName>
                                        </p:attrNameLst>
                                      </p:cBhvr>
                                      <p:to>
                                        <p:strVal val="visible"/>
                                      </p:to>
                                    </p:set>
                                    <p:anim calcmode="lin" valueType="num">
                                      <p:cBhvr additive="base">
                                        <p:cTn id="85" dur="500" fill="hold"/>
                                        <p:tgtEl>
                                          <p:spTgt spid="5"/>
                                        </p:tgtEl>
                                        <p:attrNameLst>
                                          <p:attrName>ppt_x</p:attrName>
                                        </p:attrNameLst>
                                      </p:cBhvr>
                                      <p:tavLst>
                                        <p:tav tm="0">
                                          <p:val>
                                            <p:strVal val="#ppt_x"/>
                                          </p:val>
                                        </p:tav>
                                        <p:tav tm="100000">
                                          <p:val>
                                            <p:strVal val="#ppt_x"/>
                                          </p:val>
                                        </p:tav>
                                      </p:tavLst>
                                    </p:anim>
                                    <p:anim calcmode="lin" valueType="num">
                                      <p:cBhvr additive="base">
                                        <p:cTn id="86" dur="500" fill="hold"/>
                                        <p:tgtEl>
                                          <p:spTgt spid="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additive="base">
                                        <p:cTn id="89" dur="500" fill="hold"/>
                                        <p:tgtEl>
                                          <p:spTgt spid="39"/>
                                        </p:tgtEl>
                                        <p:attrNameLst>
                                          <p:attrName>ppt_x</p:attrName>
                                        </p:attrNameLst>
                                      </p:cBhvr>
                                      <p:tavLst>
                                        <p:tav tm="0">
                                          <p:val>
                                            <p:strVal val="#ppt_x"/>
                                          </p:val>
                                        </p:tav>
                                        <p:tav tm="100000">
                                          <p:val>
                                            <p:strVal val="#ppt_x"/>
                                          </p:val>
                                        </p:tav>
                                      </p:tavLst>
                                    </p:anim>
                                    <p:anim calcmode="lin" valueType="num">
                                      <p:cBhvr additive="base">
                                        <p:cTn id="90" dur="500" fill="hold"/>
                                        <p:tgtEl>
                                          <p:spTgt spid="3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additive="base">
                                        <p:cTn id="93" dur="500" fill="hold"/>
                                        <p:tgtEl>
                                          <p:spTgt spid="40"/>
                                        </p:tgtEl>
                                        <p:attrNameLst>
                                          <p:attrName>ppt_x</p:attrName>
                                        </p:attrNameLst>
                                      </p:cBhvr>
                                      <p:tavLst>
                                        <p:tav tm="0">
                                          <p:val>
                                            <p:strVal val="#ppt_x"/>
                                          </p:val>
                                        </p:tav>
                                        <p:tav tm="100000">
                                          <p:val>
                                            <p:strVal val="#ppt_x"/>
                                          </p:val>
                                        </p:tav>
                                      </p:tavLst>
                                    </p:anim>
                                    <p:anim calcmode="lin" valueType="num">
                                      <p:cBhvr additive="base">
                                        <p:cTn id="94" dur="500" fill="hold"/>
                                        <p:tgtEl>
                                          <p:spTgt spid="4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fill="hold"/>
                                        <p:tgtEl>
                                          <p:spTgt spid="41"/>
                                        </p:tgtEl>
                                        <p:attrNameLst>
                                          <p:attrName>ppt_x</p:attrName>
                                        </p:attrNameLst>
                                      </p:cBhvr>
                                      <p:tavLst>
                                        <p:tav tm="0">
                                          <p:val>
                                            <p:strVal val="#ppt_x"/>
                                          </p:val>
                                        </p:tav>
                                        <p:tav tm="100000">
                                          <p:val>
                                            <p:strVal val="#ppt_x"/>
                                          </p:val>
                                        </p:tav>
                                      </p:tavLst>
                                    </p:anim>
                                    <p:anim calcmode="lin" valueType="num">
                                      <p:cBhvr additive="base">
                                        <p:cTn id="98" dur="500" fill="hold"/>
                                        <p:tgtEl>
                                          <p:spTgt spid="4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 calcmode="lin" valueType="num">
                                      <p:cBhvr additive="base">
                                        <p:cTn id="101" dur="500" fill="hold"/>
                                        <p:tgtEl>
                                          <p:spTgt spid="42"/>
                                        </p:tgtEl>
                                        <p:attrNameLst>
                                          <p:attrName>ppt_x</p:attrName>
                                        </p:attrNameLst>
                                      </p:cBhvr>
                                      <p:tavLst>
                                        <p:tav tm="0">
                                          <p:val>
                                            <p:strVal val="#ppt_x"/>
                                          </p:val>
                                        </p:tav>
                                        <p:tav tm="100000">
                                          <p:val>
                                            <p:strVal val="#ppt_x"/>
                                          </p:val>
                                        </p:tav>
                                      </p:tavLst>
                                    </p:anim>
                                    <p:anim calcmode="lin" valueType="num">
                                      <p:cBhvr additive="base">
                                        <p:cTn id="102" dur="500" fill="hold"/>
                                        <p:tgtEl>
                                          <p:spTgt spid="4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43"/>
                                        </p:tgtEl>
                                        <p:attrNameLst>
                                          <p:attrName>style.visibility</p:attrName>
                                        </p:attrNameLst>
                                      </p:cBhvr>
                                      <p:to>
                                        <p:strVal val="visible"/>
                                      </p:to>
                                    </p:set>
                                    <p:anim calcmode="lin" valueType="num">
                                      <p:cBhvr additive="base">
                                        <p:cTn id="105" dur="500" fill="hold"/>
                                        <p:tgtEl>
                                          <p:spTgt spid="43"/>
                                        </p:tgtEl>
                                        <p:attrNameLst>
                                          <p:attrName>ppt_x</p:attrName>
                                        </p:attrNameLst>
                                      </p:cBhvr>
                                      <p:tavLst>
                                        <p:tav tm="0">
                                          <p:val>
                                            <p:strVal val="#ppt_x"/>
                                          </p:val>
                                        </p:tav>
                                        <p:tav tm="100000">
                                          <p:val>
                                            <p:strVal val="#ppt_x"/>
                                          </p:val>
                                        </p:tav>
                                      </p:tavLst>
                                    </p:anim>
                                    <p:anim calcmode="lin" valueType="num">
                                      <p:cBhvr additive="base">
                                        <p:cTn id="106" dur="500" fill="hold"/>
                                        <p:tgtEl>
                                          <p:spTgt spid="4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6"/>
                                        </p:tgtEl>
                                        <p:attrNameLst>
                                          <p:attrName>style.visibility</p:attrName>
                                        </p:attrNameLst>
                                      </p:cBhvr>
                                      <p:to>
                                        <p:strVal val="visible"/>
                                      </p:to>
                                    </p:set>
                                    <p:anim calcmode="lin" valueType="num">
                                      <p:cBhvr additive="base">
                                        <p:cTn id="113" dur="500" fill="hold"/>
                                        <p:tgtEl>
                                          <p:spTgt spid="6"/>
                                        </p:tgtEl>
                                        <p:attrNameLst>
                                          <p:attrName>ppt_x</p:attrName>
                                        </p:attrNameLst>
                                      </p:cBhvr>
                                      <p:tavLst>
                                        <p:tav tm="0">
                                          <p:val>
                                            <p:strVal val="#ppt_x"/>
                                          </p:val>
                                        </p:tav>
                                        <p:tav tm="100000">
                                          <p:val>
                                            <p:strVal val="#ppt_x"/>
                                          </p:val>
                                        </p:tav>
                                      </p:tavLst>
                                    </p:anim>
                                    <p:anim calcmode="lin" valueType="num">
                                      <p:cBhvr additive="base">
                                        <p:cTn id="114" dur="500" fill="hold"/>
                                        <p:tgtEl>
                                          <p:spTgt spid="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anim calcmode="lin" valueType="num">
                                      <p:cBhvr additive="base">
                                        <p:cTn id="117" dur="500" fill="hold"/>
                                        <p:tgtEl>
                                          <p:spTgt spid="45"/>
                                        </p:tgtEl>
                                        <p:attrNameLst>
                                          <p:attrName>ppt_x</p:attrName>
                                        </p:attrNameLst>
                                      </p:cBhvr>
                                      <p:tavLst>
                                        <p:tav tm="0">
                                          <p:val>
                                            <p:strVal val="#ppt_x"/>
                                          </p:val>
                                        </p:tav>
                                        <p:tav tm="100000">
                                          <p:val>
                                            <p:strVal val="#ppt_x"/>
                                          </p:val>
                                        </p:tav>
                                      </p:tavLst>
                                    </p:anim>
                                    <p:anim calcmode="lin" valueType="num">
                                      <p:cBhvr additive="base">
                                        <p:cTn id="118" dur="500" fill="hold"/>
                                        <p:tgtEl>
                                          <p:spTgt spid="45"/>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anim calcmode="lin" valueType="num">
                                      <p:cBhvr additive="base">
                                        <p:cTn id="121" dur="500" fill="hold"/>
                                        <p:tgtEl>
                                          <p:spTgt spid="46"/>
                                        </p:tgtEl>
                                        <p:attrNameLst>
                                          <p:attrName>ppt_x</p:attrName>
                                        </p:attrNameLst>
                                      </p:cBhvr>
                                      <p:tavLst>
                                        <p:tav tm="0">
                                          <p:val>
                                            <p:strVal val="#ppt_x"/>
                                          </p:val>
                                        </p:tav>
                                        <p:tav tm="100000">
                                          <p:val>
                                            <p:strVal val="#ppt_x"/>
                                          </p:val>
                                        </p:tav>
                                      </p:tavLst>
                                    </p:anim>
                                    <p:anim calcmode="lin" valueType="num">
                                      <p:cBhvr additive="base">
                                        <p:cTn id="122" dur="500" fill="hold"/>
                                        <p:tgtEl>
                                          <p:spTgt spid="46"/>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 calcmode="lin" valueType="num">
                                      <p:cBhvr additive="base">
                                        <p:cTn id="125" dur="500" fill="hold"/>
                                        <p:tgtEl>
                                          <p:spTgt spid="47"/>
                                        </p:tgtEl>
                                        <p:attrNameLst>
                                          <p:attrName>ppt_x</p:attrName>
                                        </p:attrNameLst>
                                      </p:cBhvr>
                                      <p:tavLst>
                                        <p:tav tm="0">
                                          <p:val>
                                            <p:strVal val="#ppt_x"/>
                                          </p:val>
                                        </p:tav>
                                        <p:tav tm="100000">
                                          <p:val>
                                            <p:strVal val="#ppt_x"/>
                                          </p:val>
                                        </p:tav>
                                      </p:tavLst>
                                    </p:anim>
                                    <p:anim calcmode="lin" valueType="num">
                                      <p:cBhvr additive="base">
                                        <p:cTn id="126" dur="500" fill="hold"/>
                                        <p:tgtEl>
                                          <p:spTgt spid="47"/>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anim calcmode="lin" valueType="num">
                                      <p:cBhvr additive="base">
                                        <p:cTn id="129" dur="500" fill="hold"/>
                                        <p:tgtEl>
                                          <p:spTgt spid="48"/>
                                        </p:tgtEl>
                                        <p:attrNameLst>
                                          <p:attrName>ppt_x</p:attrName>
                                        </p:attrNameLst>
                                      </p:cBhvr>
                                      <p:tavLst>
                                        <p:tav tm="0">
                                          <p:val>
                                            <p:strVal val="#ppt_x"/>
                                          </p:val>
                                        </p:tav>
                                        <p:tav tm="100000">
                                          <p:val>
                                            <p:strVal val="#ppt_x"/>
                                          </p:val>
                                        </p:tav>
                                      </p:tavLst>
                                    </p:anim>
                                    <p:anim calcmode="lin" valueType="num">
                                      <p:cBhvr additive="base">
                                        <p:cTn id="130" dur="500" fill="hold"/>
                                        <p:tgtEl>
                                          <p:spTgt spid="48"/>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49"/>
                                        </p:tgtEl>
                                        <p:attrNameLst>
                                          <p:attrName>style.visibility</p:attrName>
                                        </p:attrNameLst>
                                      </p:cBhvr>
                                      <p:to>
                                        <p:strVal val="visible"/>
                                      </p:to>
                                    </p:set>
                                    <p:anim calcmode="lin" valueType="num">
                                      <p:cBhvr additive="base">
                                        <p:cTn id="133" dur="500" fill="hold"/>
                                        <p:tgtEl>
                                          <p:spTgt spid="49"/>
                                        </p:tgtEl>
                                        <p:attrNameLst>
                                          <p:attrName>ppt_x</p:attrName>
                                        </p:attrNameLst>
                                      </p:cBhvr>
                                      <p:tavLst>
                                        <p:tav tm="0">
                                          <p:val>
                                            <p:strVal val="#ppt_x"/>
                                          </p:val>
                                        </p:tav>
                                        <p:tav tm="100000">
                                          <p:val>
                                            <p:strVal val="#ppt_x"/>
                                          </p:val>
                                        </p:tav>
                                      </p:tavLst>
                                    </p:anim>
                                    <p:anim calcmode="lin" valueType="num">
                                      <p:cBhvr additive="base">
                                        <p:cTn id="13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500" fill="hold"/>
                                        <p:tgtEl>
                                          <p:spTgt spid="52"/>
                                        </p:tgtEl>
                                        <p:attrNameLst>
                                          <p:attrName>ppt_x</p:attrName>
                                        </p:attrNameLst>
                                      </p:cBhvr>
                                      <p:tavLst>
                                        <p:tav tm="0">
                                          <p:val>
                                            <p:strVal val="#ppt_x"/>
                                          </p:val>
                                        </p:tav>
                                        <p:tav tm="100000">
                                          <p:val>
                                            <p:strVal val="#ppt_x"/>
                                          </p:val>
                                        </p:tav>
                                      </p:tavLst>
                                    </p:anim>
                                    <p:anim calcmode="lin" valueType="num">
                                      <p:cBhvr additive="base">
                                        <p:cTn id="140" dur="50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53"/>
                                        </p:tgtEl>
                                        <p:attrNameLst>
                                          <p:attrName>style.visibility</p:attrName>
                                        </p:attrNameLst>
                                      </p:cBhvr>
                                      <p:to>
                                        <p:strVal val="visible"/>
                                      </p:to>
                                    </p:set>
                                    <p:anim calcmode="lin" valueType="num">
                                      <p:cBhvr additive="base">
                                        <p:cTn id="143" dur="500" fill="hold"/>
                                        <p:tgtEl>
                                          <p:spTgt spid="53"/>
                                        </p:tgtEl>
                                        <p:attrNameLst>
                                          <p:attrName>ppt_x</p:attrName>
                                        </p:attrNameLst>
                                      </p:cBhvr>
                                      <p:tavLst>
                                        <p:tav tm="0">
                                          <p:val>
                                            <p:strVal val="#ppt_x"/>
                                          </p:val>
                                        </p:tav>
                                        <p:tav tm="100000">
                                          <p:val>
                                            <p:strVal val="#ppt_x"/>
                                          </p:val>
                                        </p:tav>
                                      </p:tavLst>
                                    </p:anim>
                                    <p:anim calcmode="lin" valueType="num">
                                      <p:cBhvr additive="base">
                                        <p:cTn id="144" dur="500" fill="hold"/>
                                        <p:tgtEl>
                                          <p:spTgt spid="53"/>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anim calcmode="lin" valueType="num">
                                      <p:cBhvr additive="base">
                                        <p:cTn id="147" dur="500" fill="hold"/>
                                        <p:tgtEl>
                                          <p:spTgt spid="50"/>
                                        </p:tgtEl>
                                        <p:attrNameLst>
                                          <p:attrName>ppt_x</p:attrName>
                                        </p:attrNameLst>
                                      </p:cBhvr>
                                      <p:tavLst>
                                        <p:tav tm="0">
                                          <p:val>
                                            <p:strVal val="#ppt_x"/>
                                          </p:val>
                                        </p:tav>
                                        <p:tav tm="100000">
                                          <p:val>
                                            <p:strVal val="#ppt_x"/>
                                          </p:val>
                                        </p:tav>
                                      </p:tavLst>
                                    </p:anim>
                                    <p:anim calcmode="lin" valueType="num">
                                      <p:cBhvr additive="base">
                                        <p:cTn id="148" dur="500" fill="hold"/>
                                        <p:tgtEl>
                                          <p:spTgt spid="50"/>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51"/>
                                        </p:tgtEl>
                                        <p:attrNameLst>
                                          <p:attrName>style.visibility</p:attrName>
                                        </p:attrNameLst>
                                      </p:cBhvr>
                                      <p:to>
                                        <p:strVal val="visible"/>
                                      </p:to>
                                    </p:set>
                                    <p:anim calcmode="lin" valueType="num">
                                      <p:cBhvr additive="base">
                                        <p:cTn id="151" dur="500" fill="hold"/>
                                        <p:tgtEl>
                                          <p:spTgt spid="51"/>
                                        </p:tgtEl>
                                        <p:attrNameLst>
                                          <p:attrName>ppt_x</p:attrName>
                                        </p:attrNameLst>
                                      </p:cBhvr>
                                      <p:tavLst>
                                        <p:tav tm="0">
                                          <p:val>
                                            <p:strVal val="#ppt_x"/>
                                          </p:val>
                                        </p:tav>
                                        <p:tav tm="100000">
                                          <p:val>
                                            <p:strVal val="#ppt_x"/>
                                          </p:val>
                                        </p:tav>
                                      </p:tavLst>
                                    </p:anim>
                                    <p:anim calcmode="lin" valueType="num">
                                      <p:cBhvr additive="base">
                                        <p:cTn id="152" dur="500" fill="hold"/>
                                        <p:tgtEl>
                                          <p:spTgt spid="51"/>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55"/>
                                        </p:tgtEl>
                                        <p:attrNameLst>
                                          <p:attrName>style.visibility</p:attrName>
                                        </p:attrNameLst>
                                      </p:cBhvr>
                                      <p:to>
                                        <p:strVal val="visible"/>
                                      </p:to>
                                    </p:set>
                                    <p:anim calcmode="lin" valueType="num">
                                      <p:cBhvr additive="base">
                                        <p:cTn id="155" dur="500" fill="hold"/>
                                        <p:tgtEl>
                                          <p:spTgt spid="55"/>
                                        </p:tgtEl>
                                        <p:attrNameLst>
                                          <p:attrName>ppt_x</p:attrName>
                                        </p:attrNameLst>
                                      </p:cBhvr>
                                      <p:tavLst>
                                        <p:tav tm="0">
                                          <p:val>
                                            <p:strVal val="#ppt_x"/>
                                          </p:val>
                                        </p:tav>
                                        <p:tav tm="100000">
                                          <p:val>
                                            <p:strVal val="#ppt_x"/>
                                          </p:val>
                                        </p:tav>
                                      </p:tavLst>
                                    </p:anim>
                                    <p:anim calcmode="lin" valueType="num">
                                      <p:cBhvr additive="base">
                                        <p:cTn id="156" dur="500" fill="hold"/>
                                        <p:tgtEl>
                                          <p:spTgt spid="55"/>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anim calcmode="lin" valueType="num">
                                      <p:cBhvr additive="base">
                                        <p:cTn id="159" dur="500" fill="hold"/>
                                        <p:tgtEl>
                                          <p:spTgt spid="54"/>
                                        </p:tgtEl>
                                        <p:attrNameLst>
                                          <p:attrName>ppt_x</p:attrName>
                                        </p:attrNameLst>
                                      </p:cBhvr>
                                      <p:tavLst>
                                        <p:tav tm="0">
                                          <p:val>
                                            <p:strVal val="#ppt_x"/>
                                          </p:val>
                                        </p:tav>
                                        <p:tav tm="100000">
                                          <p:val>
                                            <p:strVal val="#ppt_x"/>
                                          </p:val>
                                        </p:tav>
                                      </p:tavLst>
                                    </p:anim>
                                    <p:anim calcmode="lin" valueType="num">
                                      <p:cBhvr additive="base">
                                        <p:cTn id="16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74"/>
                                        </p:tgtEl>
                                        <p:attrNameLst>
                                          <p:attrName>style.visibility</p:attrName>
                                        </p:attrNameLst>
                                      </p:cBhvr>
                                      <p:to>
                                        <p:strVal val="visible"/>
                                      </p:to>
                                    </p:set>
                                    <p:anim calcmode="lin" valueType="num">
                                      <p:cBhvr additive="base">
                                        <p:cTn id="165" dur="500" fill="hold"/>
                                        <p:tgtEl>
                                          <p:spTgt spid="74"/>
                                        </p:tgtEl>
                                        <p:attrNameLst>
                                          <p:attrName>ppt_x</p:attrName>
                                        </p:attrNameLst>
                                      </p:cBhvr>
                                      <p:tavLst>
                                        <p:tav tm="0">
                                          <p:val>
                                            <p:strVal val="#ppt_x"/>
                                          </p:val>
                                        </p:tav>
                                        <p:tav tm="100000">
                                          <p:val>
                                            <p:strVal val="#ppt_x"/>
                                          </p:val>
                                        </p:tav>
                                      </p:tavLst>
                                    </p:anim>
                                    <p:anim calcmode="lin" valueType="num">
                                      <p:cBhvr additive="base">
                                        <p:cTn id="166" dur="500" fill="hold"/>
                                        <p:tgtEl>
                                          <p:spTgt spid="74"/>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75"/>
                                        </p:tgtEl>
                                        <p:attrNameLst>
                                          <p:attrName>style.visibility</p:attrName>
                                        </p:attrNameLst>
                                      </p:cBhvr>
                                      <p:to>
                                        <p:strVal val="visible"/>
                                      </p:to>
                                    </p:set>
                                    <p:anim calcmode="lin" valueType="num">
                                      <p:cBhvr additive="base">
                                        <p:cTn id="169" dur="500" fill="hold"/>
                                        <p:tgtEl>
                                          <p:spTgt spid="75"/>
                                        </p:tgtEl>
                                        <p:attrNameLst>
                                          <p:attrName>ppt_x</p:attrName>
                                        </p:attrNameLst>
                                      </p:cBhvr>
                                      <p:tavLst>
                                        <p:tav tm="0">
                                          <p:val>
                                            <p:strVal val="#ppt_x"/>
                                          </p:val>
                                        </p:tav>
                                        <p:tav tm="100000">
                                          <p:val>
                                            <p:strVal val="#ppt_x"/>
                                          </p:val>
                                        </p:tav>
                                      </p:tavLst>
                                    </p:anim>
                                    <p:anim calcmode="lin" valueType="num">
                                      <p:cBhvr additive="base">
                                        <p:cTn id="170" dur="500" fill="hold"/>
                                        <p:tgtEl>
                                          <p:spTgt spid="75"/>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70"/>
                                        </p:tgtEl>
                                        <p:attrNameLst>
                                          <p:attrName>style.visibility</p:attrName>
                                        </p:attrNameLst>
                                      </p:cBhvr>
                                      <p:to>
                                        <p:strVal val="visible"/>
                                      </p:to>
                                    </p:set>
                                    <p:anim calcmode="lin" valueType="num">
                                      <p:cBhvr additive="base">
                                        <p:cTn id="173" dur="500" fill="hold"/>
                                        <p:tgtEl>
                                          <p:spTgt spid="70"/>
                                        </p:tgtEl>
                                        <p:attrNameLst>
                                          <p:attrName>ppt_x</p:attrName>
                                        </p:attrNameLst>
                                      </p:cBhvr>
                                      <p:tavLst>
                                        <p:tav tm="0">
                                          <p:val>
                                            <p:strVal val="#ppt_x"/>
                                          </p:val>
                                        </p:tav>
                                        <p:tav tm="100000">
                                          <p:val>
                                            <p:strVal val="#ppt_x"/>
                                          </p:val>
                                        </p:tav>
                                      </p:tavLst>
                                    </p:anim>
                                    <p:anim calcmode="lin" valueType="num">
                                      <p:cBhvr additive="base">
                                        <p:cTn id="174" dur="500" fill="hold"/>
                                        <p:tgtEl>
                                          <p:spTgt spid="70"/>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76"/>
                                        </p:tgtEl>
                                        <p:attrNameLst>
                                          <p:attrName>style.visibility</p:attrName>
                                        </p:attrNameLst>
                                      </p:cBhvr>
                                      <p:to>
                                        <p:strVal val="visible"/>
                                      </p:to>
                                    </p:set>
                                    <p:anim calcmode="lin" valueType="num">
                                      <p:cBhvr additive="base">
                                        <p:cTn id="177" dur="500" fill="hold"/>
                                        <p:tgtEl>
                                          <p:spTgt spid="76"/>
                                        </p:tgtEl>
                                        <p:attrNameLst>
                                          <p:attrName>ppt_x</p:attrName>
                                        </p:attrNameLst>
                                      </p:cBhvr>
                                      <p:tavLst>
                                        <p:tav tm="0">
                                          <p:val>
                                            <p:strVal val="#ppt_x"/>
                                          </p:val>
                                        </p:tav>
                                        <p:tav tm="100000">
                                          <p:val>
                                            <p:strVal val="#ppt_x"/>
                                          </p:val>
                                        </p:tav>
                                      </p:tavLst>
                                    </p:anim>
                                    <p:anim calcmode="lin" valueType="num">
                                      <p:cBhvr additive="base">
                                        <p:cTn id="178" dur="500" fill="hold"/>
                                        <p:tgtEl>
                                          <p:spTgt spid="76"/>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71"/>
                                        </p:tgtEl>
                                        <p:attrNameLst>
                                          <p:attrName>style.visibility</p:attrName>
                                        </p:attrNameLst>
                                      </p:cBhvr>
                                      <p:to>
                                        <p:strVal val="visible"/>
                                      </p:to>
                                    </p:set>
                                    <p:anim calcmode="lin" valueType="num">
                                      <p:cBhvr additive="base">
                                        <p:cTn id="181" dur="500" fill="hold"/>
                                        <p:tgtEl>
                                          <p:spTgt spid="71"/>
                                        </p:tgtEl>
                                        <p:attrNameLst>
                                          <p:attrName>ppt_x</p:attrName>
                                        </p:attrNameLst>
                                      </p:cBhvr>
                                      <p:tavLst>
                                        <p:tav tm="0">
                                          <p:val>
                                            <p:strVal val="#ppt_x"/>
                                          </p:val>
                                        </p:tav>
                                        <p:tav tm="100000">
                                          <p:val>
                                            <p:strVal val="#ppt_x"/>
                                          </p:val>
                                        </p:tav>
                                      </p:tavLst>
                                    </p:anim>
                                    <p:anim calcmode="lin" valueType="num">
                                      <p:cBhvr additive="base">
                                        <p:cTn id="182" dur="500" fill="hold"/>
                                        <p:tgtEl>
                                          <p:spTgt spid="71"/>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72"/>
                                        </p:tgtEl>
                                        <p:attrNameLst>
                                          <p:attrName>style.visibility</p:attrName>
                                        </p:attrNameLst>
                                      </p:cBhvr>
                                      <p:to>
                                        <p:strVal val="visible"/>
                                      </p:to>
                                    </p:set>
                                    <p:anim calcmode="lin" valueType="num">
                                      <p:cBhvr additive="base">
                                        <p:cTn id="185" dur="500" fill="hold"/>
                                        <p:tgtEl>
                                          <p:spTgt spid="72"/>
                                        </p:tgtEl>
                                        <p:attrNameLst>
                                          <p:attrName>ppt_x</p:attrName>
                                        </p:attrNameLst>
                                      </p:cBhvr>
                                      <p:tavLst>
                                        <p:tav tm="0">
                                          <p:val>
                                            <p:strVal val="#ppt_x"/>
                                          </p:val>
                                        </p:tav>
                                        <p:tav tm="100000">
                                          <p:val>
                                            <p:strVal val="#ppt_x"/>
                                          </p:val>
                                        </p:tav>
                                      </p:tavLst>
                                    </p:anim>
                                    <p:anim calcmode="lin" valueType="num">
                                      <p:cBhvr additive="base">
                                        <p:cTn id="186" dur="500" fill="hold"/>
                                        <p:tgtEl>
                                          <p:spTgt spid="72"/>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73"/>
                                        </p:tgtEl>
                                        <p:attrNameLst>
                                          <p:attrName>style.visibility</p:attrName>
                                        </p:attrNameLst>
                                      </p:cBhvr>
                                      <p:to>
                                        <p:strVal val="visible"/>
                                      </p:to>
                                    </p:set>
                                    <p:anim calcmode="lin" valueType="num">
                                      <p:cBhvr additive="base">
                                        <p:cTn id="189" dur="500" fill="hold"/>
                                        <p:tgtEl>
                                          <p:spTgt spid="73"/>
                                        </p:tgtEl>
                                        <p:attrNameLst>
                                          <p:attrName>ppt_x</p:attrName>
                                        </p:attrNameLst>
                                      </p:cBhvr>
                                      <p:tavLst>
                                        <p:tav tm="0">
                                          <p:val>
                                            <p:strVal val="#ppt_x"/>
                                          </p:val>
                                        </p:tav>
                                        <p:tav tm="100000">
                                          <p:val>
                                            <p:strVal val="#ppt_x"/>
                                          </p:val>
                                        </p:tav>
                                      </p:tavLst>
                                    </p:anim>
                                    <p:anim calcmode="lin" valueType="num">
                                      <p:cBhvr additive="base">
                                        <p:cTn id="190"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grpId="0" nodeType="clickEffect">
                                  <p:stCondLst>
                                    <p:cond delay="0"/>
                                  </p:stCondLst>
                                  <p:childTnLst>
                                    <p:set>
                                      <p:cBhvr>
                                        <p:cTn id="194" dur="1" fill="hold">
                                          <p:stCondLst>
                                            <p:cond delay="0"/>
                                          </p:stCondLst>
                                        </p:cTn>
                                        <p:tgtEl>
                                          <p:spTgt spid="56"/>
                                        </p:tgtEl>
                                        <p:attrNameLst>
                                          <p:attrName>style.visibility</p:attrName>
                                        </p:attrNameLst>
                                      </p:cBhvr>
                                      <p:to>
                                        <p:strVal val="visible"/>
                                      </p:to>
                                    </p:set>
                                    <p:anim calcmode="lin" valueType="num">
                                      <p:cBhvr additive="base">
                                        <p:cTn id="195" dur="500" fill="hold"/>
                                        <p:tgtEl>
                                          <p:spTgt spid="56"/>
                                        </p:tgtEl>
                                        <p:attrNameLst>
                                          <p:attrName>ppt_x</p:attrName>
                                        </p:attrNameLst>
                                      </p:cBhvr>
                                      <p:tavLst>
                                        <p:tav tm="0">
                                          <p:val>
                                            <p:strVal val="#ppt_x"/>
                                          </p:val>
                                        </p:tav>
                                        <p:tav tm="100000">
                                          <p:val>
                                            <p:strVal val="#ppt_x"/>
                                          </p:val>
                                        </p:tav>
                                      </p:tavLst>
                                    </p:anim>
                                    <p:anim calcmode="lin" valueType="num">
                                      <p:cBhvr additive="base">
                                        <p:cTn id="196" dur="500" fill="hold"/>
                                        <p:tgtEl>
                                          <p:spTgt spid="56"/>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57"/>
                                        </p:tgtEl>
                                        <p:attrNameLst>
                                          <p:attrName>style.visibility</p:attrName>
                                        </p:attrNameLst>
                                      </p:cBhvr>
                                      <p:to>
                                        <p:strVal val="visible"/>
                                      </p:to>
                                    </p:set>
                                    <p:anim calcmode="lin" valueType="num">
                                      <p:cBhvr additive="base">
                                        <p:cTn id="199" dur="500" fill="hold"/>
                                        <p:tgtEl>
                                          <p:spTgt spid="57"/>
                                        </p:tgtEl>
                                        <p:attrNameLst>
                                          <p:attrName>ppt_x</p:attrName>
                                        </p:attrNameLst>
                                      </p:cBhvr>
                                      <p:tavLst>
                                        <p:tav tm="0">
                                          <p:val>
                                            <p:strVal val="#ppt_x"/>
                                          </p:val>
                                        </p:tav>
                                        <p:tav tm="100000">
                                          <p:val>
                                            <p:strVal val="#ppt_x"/>
                                          </p:val>
                                        </p:tav>
                                      </p:tavLst>
                                    </p:anim>
                                    <p:anim calcmode="lin" valueType="num">
                                      <p:cBhvr additive="base">
                                        <p:cTn id="200" dur="500" fill="hold"/>
                                        <p:tgtEl>
                                          <p:spTgt spid="57"/>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 calcmode="lin" valueType="num">
                                      <p:cBhvr additive="base">
                                        <p:cTn id="203" dur="500" fill="hold"/>
                                        <p:tgtEl>
                                          <p:spTgt spid="58"/>
                                        </p:tgtEl>
                                        <p:attrNameLst>
                                          <p:attrName>ppt_x</p:attrName>
                                        </p:attrNameLst>
                                      </p:cBhvr>
                                      <p:tavLst>
                                        <p:tav tm="0">
                                          <p:val>
                                            <p:strVal val="#ppt_x"/>
                                          </p:val>
                                        </p:tav>
                                        <p:tav tm="100000">
                                          <p:val>
                                            <p:strVal val="#ppt_x"/>
                                          </p:val>
                                        </p:tav>
                                      </p:tavLst>
                                    </p:anim>
                                    <p:anim calcmode="lin" valueType="num">
                                      <p:cBhvr additive="base">
                                        <p:cTn id="204" dur="500" fill="hold"/>
                                        <p:tgtEl>
                                          <p:spTgt spid="58"/>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59"/>
                                        </p:tgtEl>
                                        <p:attrNameLst>
                                          <p:attrName>style.visibility</p:attrName>
                                        </p:attrNameLst>
                                      </p:cBhvr>
                                      <p:to>
                                        <p:strVal val="visible"/>
                                      </p:to>
                                    </p:set>
                                    <p:anim calcmode="lin" valueType="num">
                                      <p:cBhvr additive="base">
                                        <p:cTn id="207" dur="500" fill="hold"/>
                                        <p:tgtEl>
                                          <p:spTgt spid="59"/>
                                        </p:tgtEl>
                                        <p:attrNameLst>
                                          <p:attrName>ppt_x</p:attrName>
                                        </p:attrNameLst>
                                      </p:cBhvr>
                                      <p:tavLst>
                                        <p:tav tm="0">
                                          <p:val>
                                            <p:strVal val="#ppt_x"/>
                                          </p:val>
                                        </p:tav>
                                        <p:tav tm="100000">
                                          <p:val>
                                            <p:strVal val="#ppt_x"/>
                                          </p:val>
                                        </p:tav>
                                      </p:tavLst>
                                    </p:anim>
                                    <p:anim calcmode="lin" valueType="num">
                                      <p:cBhvr additive="base">
                                        <p:cTn id="208" dur="500" fill="hold"/>
                                        <p:tgtEl>
                                          <p:spTgt spid="59"/>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60"/>
                                        </p:tgtEl>
                                        <p:attrNameLst>
                                          <p:attrName>style.visibility</p:attrName>
                                        </p:attrNameLst>
                                      </p:cBhvr>
                                      <p:to>
                                        <p:strVal val="visible"/>
                                      </p:to>
                                    </p:set>
                                    <p:anim calcmode="lin" valueType="num">
                                      <p:cBhvr additive="base">
                                        <p:cTn id="211" dur="500" fill="hold"/>
                                        <p:tgtEl>
                                          <p:spTgt spid="60"/>
                                        </p:tgtEl>
                                        <p:attrNameLst>
                                          <p:attrName>ppt_x</p:attrName>
                                        </p:attrNameLst>
                                      </p:cBhvr>
                                      <p:tavLst>
                                        <p:tav tm="0">
                                          <p:val>
                                            <p:strVal val="#ppt_x"/>
                                          </p:val>
                                        </p:tav>
                                        <p:tav tm="100000">
                                          <p:val>
                                            <p:strVal val="#ppt_x"/>
                                          </p:val>
                                        </p:tav>
                                      </p:tavLst>
                                    </p:anim>
                                    <p:anim calcmode="lin" valueType="num">
                                      <p:cBhvr additive="base">
                                        <p:cTn id="212" dur="500" fill="hold"/>
                                        <p:tgtEl>
                                          <p:spTgt spid="60"/>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61"/>
                                        </p:tgtEl>
                                        <p:attrNameLst>
                                          <p:attrName>style.visibility</p:attrName>
                                        </p:attrNameLst>
                                      </p:cBhvr>
                                      <p:to>
                                        <p:strVal val="visible"/>
                                      </p:to>
                                    </p:set>
                                    <p:anim calcmode="lin" valueType="num">
                                      <p:cBhvr additive="base">
                                        <p:cTn id="215" dur="500" fill="hold"/>
                                        <p:tgtEl>
                                          <p:spTgt spid="61"/>
                                        </p:tgtEl>
                                        <p:attrNameLst>
                                          <p:attrName>ppt_x</p:attrName>
                                        </p:attrNameLst>
                                      </p:cBhvr>
                                      <p:tavLst>
                                        <p:tav tm="0">
                                          <p:val>
                                            <p:strVal val="#ppt_x"/>
                                          </p:val>
                                        </p:tav>
                                        <p:tav tm="100000">
                                          <p:val>
                                            <p:strVal val="#ppt_x"/>
                                          </p:val>
                                        </p:tav>
                                      </p:tavLst>
                                    </p:anim>
                                    <p:anim calcmode="lin" valueType="num">
                                      <p:cBhvr additive="base">
                                        <p:cTn id="216" dur="500" fill="hold"/>
                                        <p:tgtEl>
                                          <p:spTgt spid="61"/>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62"/>
                                        </p:tgtEl>
                                        <p:attrNameLst>
                                          <p:attrName>style.visibility</p:attrName>
                                        </p:attrNameLst>
                                      </p:cBhvr>
                                      <p:to>
                                        <p:strVal val="visible"/>
                                      </p:to>
                                    </p:set>
                                    <p:anim calcmode="lin" valueType="num">
                                      <p:cBhvr additive="base">
                                        <p:cTn id="219" dur="500" fill="hold"/>
                                        <p:tgtEl>
                                          <p:spTgt spid="62"/>
                                        </p:tgtEl>
                                        <p:attrNameLst>
                                          <p:attrName>ppt_x</p:attrName>
                                        </p:attrNameLst>
                                      </p:cBhvr>
                                      <p:tavLst>
                                        <p:tav tm="0">
                                          <p:val>
                                            <p:strVal val="#ppt_x"/>
                                          </p:val>
                                        </p:tav>
                                        <p:tav tm="100000">
                                          <p:val>
                                            <p:strVal val="#ppt_x"/>
                                          </p:val>
                                        </p:tav>
                                      </p:tavLst>
                                    </p:anim>
                                    <p:anim calcmode="lin" valueType="num">
                                      <p:cBhvr additive="base">
                                        <p:cTn id="22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63"/>
                                        </p:tgtEl>
                                        <p:attrNameLst>
                                          <p:attrName>style.visibility</p:attrName>
                                        </p:attrNameLst>
                                      </p:cBhvr>
                                      <p:to>
                                        <p:strVal val="visible"/>
                                      </p:to>
                                    </p:set>
                                    <p:anim calcmode="lin" valueType="num">
                                      <p:cBhvr additive="base">
                                        <p:cTn id="225" dur="500" fill="hold"/>
                                        <p:tgtEl>
                                          <p:spTgt spid="63"/>
                                        </p:tgtEl>
                                        <p:attrNameLst>
                                          <p:attrName>ppt_x</p:attrName>
                                        </p:attrNameLst>
                                      </p:cBhvr>
                                      <p:tavLst>
                                        <p:tav tm="0">
                                          <p:val>
                                            <p:strVal val="#ppt_x"/>
                                          </p:val>
                                        </p:tav>
                                        <p:tav tm="100000">
                                          <p:val>
                                            <p:strVal val="#ppt_x"/>
                                          </p:val>
                                        </p:tav>
                                      </p:tavLst>
                                    </p:anim>
                                    <p:anim calcmode="lin" valueType="num">
                                      <p:cBhvr additive="base">
                                        <p:cTn id="226" dur="500" fill="hold"/>
                                        <p:tgtEl>
                                          <p:spTgt spid="63"/>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64"/>
                                        </p:tgtEl>
                                        <p:attrNameLst>
                                          <p:attrName>style.visibility</p:attrName>
                                        </p:attrNameLst>
                                      </p:cBhvr>
                                      <p:to>
                                        <p:strVal val="visible"/>
                                      </p:to>
                                    </p:set>
                                    <p:anim calcmode="lin" valueType="num">
                                      <p:cBhvr additive="base">
                                        <p:cTn id="229" dur="500" fill="hold"/>
                                        <p:tgtEl>
                                          <p:spTgt spid="64"/>
                                        </p:tgtEl>
                                        <p:attrNameLst>
                                          <p:attrName>ppt_x</p:attrName>
                                        </p:attrNameLst>
                                      </p:cBhvr>
                                      <p:tavLst>
                                        <p:tav tm="0">
                                          <p:val>
                                            <p:strVal val="#ppt_x"/>
                                          </p:val>
                                        </p:tav>
                                        <p:tav tm="100000">
                                          <p:val>
                                            <p:strVal val="#ppt_x"/>
                                          </p:val>
                                        </p:tav>
                                      </p:tavLst>
                                    </p:anim>
                                    <p:anim calcmode="lin" valueType="num">
                                      <p:cBhvr additive="base">
                                        <p:cTn id="230" dur="500" fill="hold"/>
                                        <p:tgtEl>
                                          <p:spTgt spid="64"/>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65"/>
                                        </p:tgtEl>
                                        <p:attrNameLst>
                                          <p:attrName>style.visibility</p:attrName>
                                        </p:attrNameLst>
                                      </p:cBhvr>
                                      <p:to>
                                        <p:strVal val="visible"/>
                                      </p:to>
                                    </p:set>
                                    <p:anim calcmode="lin" valueType="num">
                                      <p:cBhvr additive="base">
                                        <p:cTn id="233" dur="500" fill="hold"/>
                                        <p:tgtEl>
                                          <p:spTgt spid="65"/>
                                        </p:tgtEl>
                                        <p:attrNameLst>
                                          <p:attrName>ppt_x</p:attrName>
                                        </p:attrNameLst>
                                      </p:cBhvr>
                                      <p:tavLst>
                                        <p:tav tm="0">
                                          <p:val>
                                            <p:strVal val="#ppt_x"/>
                                          </p:val>
                                        </p:tav>
                                        <p:tav tm="100000">
                                          <p:val>
                                            <p:strVal val="#ppt_x"/>
                                          </p:val>
                                        </p:tav>
                                      </p:tavLst>
                                    </p:anim>
                                    <p:anim calcmode="lin" valueType="num">
                                      <p:cBhvr additive="base">
                                        <p:cTn id="234" dur="500" fill="hold"/>
                                        <p:tgtEl>
                                          <p:spTgt spid="65"/>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66"/>
                                        </p:tgtEl>
                                        <p:attrNameLst>
                                          <p:attrName>style.visibility</p:attrName>
                                        </p:attrNameLst>
                                      </p:cBhvr>
                                      <p:to>
                                        <p:strVal val="visible"/>
                                      </p:to>
                                    </p:set>
                                    <p:anim calcmode="lin" valueType="num">
                                      <p:cBhvr additive="base">
                                        <p:cTn id="237" dur="500" fill="hold"/>
                                        <p:tgtEl>
                                          <p:spTgt spid="66"/>
                                        </p:tgtEl>
                                        <p:attrNameLst>
                                          <p:attrName>ppt_x</p:attrName>
                                        </p:attrNameLst>
                                      </p:cBhvr>
                                      <p:tavLst>
                                        <p:tav tm="0">
                                          <p:val>
                                            <p:strVal val="#ppt_x"/>
                                          </p:val>
                                        </p:tav>
                                        <p:tav tm="100000">
                                          <p:val>
                                            <p:strVal val="#ppt_x"/>
                                          </p:val>
                                        </p:tav>
                                      </p:tavLst>
                                    </p:anim>
                                    <p:anim calcmode="lin" valueType="num">
                                      <p:cBhvr additive="base">
                                        <p:cTn id="238" dur="500" fill="hold"/>
                                        <p:tgtEl>
                                          <p:spTgt spid="66"/>
                                        </p:tgtEl>
                                        <p:attrNameLst>
                                          <p:attrName>ppt_y</p:attrName>
                                        </p:attrNameLst>
                                      </p:cBhvr>
                                      <p:tavLst>
                                        <p:tav tm="0">
                                          <p:val>
                                            <p:strVal val="1+#ppt_h/2"/>
                                          </p:val>
                                        </p:tav>
                                        <p:tav tm="100000">
                                          <p:val>
                                            <p:strVal val="#ppt_y"/>
                                          </p:val>
                                        </p:tav>
                                      </p:tavLst>
                                    </p:anim>
                                  </p:childTnLst>
                                </p:cTn>
                              </p:par>
                              <p:par>
                                <p:cTn id="239" presetID="2" presetClass="entr" presetSubtype="4" fill="hold" grpId="0" nodeType="withEffect">
                                  <p:stCondLst>
                                    <p:cond delay="0"/>
                                  </p:stCondLst>
                                  <p:childTnLst>
                                    <p:set>
                                      <p:cBhvr>
                                        <p:cTn id="240" dur="1" fill="hold">
                                          <p:stCondLst>
                                            <p:cond delay="0"/>
                                          </p:stCondLst>
                                        </p:cTn>
                                        <p:tgtEl>
                                          <p:spTgt spid="67"/>
                                        </p:tgtEl>
                                        <p:attrNameLst>
                                          <p:attrName>style.visibility</p:attrName>
                                        </p:attrNameLst>
                                      </p:cBhvr>
                                      <p:to>
                                        <p:strVal val="visible"/>
                                      </p:to>
                                    </p:set>
                                    <p:anim calcmode="lin" valueType="num">
                                      <p:cBhvr additive="base">
                                        <p:cTn id="241" dur="500" fill="hold"/>
                                        <p:tgtEl>
                                          <p:spTgt spid="67"/>
                                        </p:tgtEl>
                                        <p:attrNameLst>
                                          <p:attrName>ppt_x</p:attrName>
                                        </p:attrNameLst>
                                      </p:cBhvr>
                                      <p:tavLst>
                                        <p:tav tm="0">
                                          <p:val>
                                            <p:strVal val="#ppt_x"/>
                                          </p:val>
                                        </p:tav>
                                        <p:tav tm="100000">
                                          <p:val>
                                            <p:strVal val="#ppt_x"/>
                                          </p:val>
                                        </p:tav>
                                      </p:tavLst>
                                    </p:anim>
                                    <p:anim calcmode="lin" valueType="num">
                                      <p:cBhvr additive="base">
                                        <p:cTn id="242" dur="500" fill="hold"/>
                                        <p:tgtEl>
                                          <p:spTgt spid="67"/>
                                        </p:tgtEl>
                                        <p:attrNameLst>
                                          <p:attrName>ppt_y</p:attrName>
                                        </p:attrNameLst>
                                      </p:cBhvr>
                                      <p:tavLst>
                                        <p:tav tm="0">
                                          <p:val>
                                            <p:strVal val="1+#ppt_h/2"/>
                                          </p:val>
                                        </p:tav>
                                        <p:tav tm="100000">
                                          <p:val>
                                            <p:strVal val="#ppt_y"/>
                                          </p:val>
                                        </p:tav>
                                      </p:tavLst>
                                    </p:anim>
                                  </p:childTnLst>
                                </p:cTn>
                              </p:par>
                              <p:par>
                                <p:cTn id="243" presetID="2" presetClass="entr" presetSubtype="4" fill="hold" grpId="0" nodeType="withEffect">
                                  <p:stCondLst>
                                    <p:cond delay="0"/>
                                  </p:stCondLst>
                                  <p:childTnLst>
                                    <p:set>
                                      <p:cBhvr>
                                        <p:cTn id="244" dur="1" fill="hold">
                                          <p:stCondLst>
                                            <p:cond delay="0"/>
                                          </p:stCondLst>
                                        </p:cTn>
                                        <p:tgtEl>
                                          <p:spTgt spid="68"/>
                                        </p:tgtEl>
                                        <p:attrNameLst>
                                          <p:attrName>style.visibility</p:attrName>
                                        </p:attrNameLst>
                                      </p:cBhvr>
                                      <p:to>
                                        <p:strVal val="visible"/>
                                      </p:to>
                                    </p:set>
                                    <p:anim calcmode="lin" valueType="num">
                                      <p:cBhvr additive="base">
                                        <p:cTn id="245" dur="500" fill="hold"/>
                                        <p:tgtEl>
                                          <p:spTgt spid="68"/>
                                        </p:tgtEl>
                                        <p:attrNameLst>
                                          <p:attrName>ppt_x</p:attrName>
                                        </p:attrNameLst>
                                      </p:cBhvr>
                                      <p:tavLst>
                                        <p:tav tm="0">
                                          <p:val>
                                            <p:strVal val="#ppt_x"/>
                                          </p:val>
                                        </p:tav>
                                        <p:tav tm="100000">
                                          <p:val>
                                            <p:strVal val="#ppt_x"/>
                                          </p:val>
                                        </p:tav>
                                      </p:tavLst>
                                    </p:anim>
                                    <p:anim calcmode="lin" valueType="num">
                                      <p:cBhvr additive="base">
                                        <p:cTn id="246" dur="500" fill="hold"/>
                                        <p:tgtEl>
                                          <p:spTgt spid="68"/>
                                        </p:tgtEl>
                                        <p:attrNameLst>
                                          <p:attrName>ppt_y</p:attrName>
                                        </p:attrNameLst>
                                      </p:cBhvr>
                                      <p:tavLst>
                                        <p:tav tm="0">
                                          <p:val>
                                            <p:strVal val="1+#ppt_h/2"/>
                                          </p:val>
                                        </p:tav>
                                        <p:tav tm="100000">
                                          <p:val>
                                            <p:strVal val="#ppt_y"/>
                                          </p:val>
                                        </p:tav>
                                      </p:tavLst>
                                    </p:anim>
                                  </p:childTnLst>
                                </p:cTn>
                              </p:par>
                              <p:par>
                                <p:cTn id="247" presetID="2" presetClass="entr" presetSubtype="4" fill="hold" grpId="0" nodeType="withEffect">
                                  <p:stCondLst>
                                    <p:cond delay="0"/>
                                  </p:stCondLst>
                                  <p:childTnLst>
                                    <p:set>
                                      <p:cBhvr>
                                        <p:cTn id="248" dur="1" fill="hold">
                                          <p:stCondLst>
                                            <p:cond delay="0"/>
                                          </p:stCondLst>
                                        </p:cTn>
                                        <p:tgtEl>
                                          <p:spTgt spid="69"/>
                                        </p:tgtEl>
                                        <p:attrNameLst>
                                          <p:attrName>style.visibility</p:attrName>
                                        </p:attrNameLst>
                                      </p:cBhvr>
                                      <p:to>
                                        <p:strVal val="visible"/>
                                      </p:to>
                                    </p:set>
                                    <p:anim calcmode="lin" valueType="num">
                                      <p:cBhvr additive="base">
                                        <p:cTn id="249" dur="500" fill="hold"/>
                                        <p:tgtEl>
                                          <p:spTgt spid="69"/>
                                        </p:tgtEl>
                                        <p:attrNameLst>
                                          <p:attrName>ppt_x</p:attrName>
                                        </p:attrNameLst>
                                      </p:cBhvr>
                                      <p:tavLst>
                                        <p:tav tm="0">
                                          <p:val>
                                            <p:strVal val="#ppt_x"/>
                                          </p:val>
                                        </p:tav>
                                        <p:tav tm="100000">
                                          <p:val>
                                            <p:strVal val="#ppt_x"/>
                                          </p:val>
                                        </p:tav>
                                      </p:tavLst>
                                    </p:anim>
                                    <p:anim calcmode="lin" valueType="num">
                                      <p:cBhvr additive="base">
                                        <p:cTn id="25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26" grpId="0" animBg="1"/>
      <p:bldP spid="2" grpId="0" animBg="1"/>
      <p:bldP spid="27" grpId="0" animBg="1"/>
      <p:bldP spid="28" grpId="0" animBg="1"/>
      <p:bldP spid="29" grpId="0" animBg="1"/>
      <p:bldP spid="30" grpId="0" animBg="1"/>
      <p:bldP spid="31" grpId="0" animBg="1"/>
      <p:bldP spid="32" grpId="0" animBg="1"/>
      <p:bldP spid="4" grpId="0" animBg="1"/>
      <p:bldP spid="33" grpId="0" animBg="1"/>
      <p:bldP spid="34" grpId="0" animBg="1"/>
      <p:bldP spid="35" grpId="0" animBg="1"/>
      <p:bldP spid="36" grpId="0" animBg="1"/>
      <p:bldP spid="37" grpId="0" animBg="1"/>
      <p:bldP spid="38" grpId="0" animBg="1"/>
      <p:bldP spid="5" grpId="0" animBg="1"/>
      <p:bldP spid="39" grpId="0" animBg="1"/>
      <p:bldP spid="40" grpId="0" animBg="1"/>
      <p:bldP spid="41" grpId="0" animBg="1"/>
      <p:bldP spid="42" grpId="0" animBg="1"/>
      <p:bldP spid="43" grpId="0" animBg="1"/>
      <p:bldP spid="44" grpId="0" animBg="1"/>
      <p:bldP spid="6"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46872" y="2971800"/>
            <a:ext cx="4696632" cy="3206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p:cNvSpPr>
            <a:spLocks noGrp="1"/>
          </p:cNvSpPr>
          <p:nvPr>
            <p:ph idx="1"/>
          </p:nvPr>
        </p:nvSpPr>
        <p:spPr>
          <a:xfrm>
            <a:off x="270106" y="647975"/>
            <a:ext cx="11921893" cy="1938992"/>
          </a:xfrm>
        </p:spPr>
        <p:txBody>
          <a:bodyPr vert="horz" wrap="square" lIns="91440" tIns="45720" rIns="91440" bIns="45720" rtlCol="0">
            <a:spAutoFit/>
          </a:bodyPr>
          <a:lstStyle/>
          <a:p>
            <a:pPr marL="342900" indent="-342900">
              <a:lnSpc>
                <a:spcPct val="100000"/>
              </a:lnSpc>
              <a:spcBef>
                <a:spcPts val="0"/>
              </a:spcBef>
              <a:buClr>
                <a:srgbClr val="000000"/>
              </a:buClr>
            </a:pPr>
            <a:r>
              <a:rPr lang="en-CA" sz="2000" dirty="0">
                <a:latin typeface="Montserrat" charset="0"/>
                <a:cs typeface="Arial"/>
              </a:rPr>
              <a:t>Reinforcement learning allows machines take actions to maximize cumulative reward.</a:t>
            </a:r>
          </a:p>
          <a:p>
            <a:pPr marL="342900" indent="-342900">
              <a:lnSpc>
                <a:spcPct val="100000"/>
              </a:lnSpc>
              <a:spcBef>
                <a:spcPts val="0"/>
              </a:spcBef>
              <a:buClr>
                <a:srgbClr val="000000"/>
              </a:buClr>
            </a:pPr>
            <a:r>
              <a:rPr lang="en-CA" sz="2000" dirty="0">
                <a:latin typeface="Montserrat" charset="0"/>
                <a:cs typeface="Arial"/>
              </a:rPr>
              <a:t>Reinforcement algorithms learn by trial and error through reward and penalty. </a:t>
            </a:r>
          </a:p>
          <a:p>
            <a:pPr marL="342900" indent="-342900">
              <a:lnSpc>
                <a:spcPct val="100000"/>
              </a:lnSpc>
              <a:spcBef>
                <a:spcPts val="0"/>
              </a:spcBef>
              <a:buClr>
                <a:srgbClr val="000000"/>
              </a:buClr>
            </a:pPr>
            <a:r>
              <a:rPr lang="en-CA" sz="2000" dirty="0">
                <a:latin typeface="Montserrat" charset="0"/>
                <a:cs typeface="Arial"/>
              </a:rPr>
              <a:t>Two elements: environment and learning agent. </a:t>
            </a:r>
          </a:p>
          <a:p>
            <a:pPr marL="342900" indent="-342900">
              <a:lnSpc>
                <a:spcPct val="100000"/>
              </a:lnSpc>
              <a:spcBef>
                <a:spcPts val="0"/>
              </a:spcBef>
              <a:buClr>
                <a:srgbClr val="000000"/>
              </a:buClr>
            </a:pPr>
            <a:r>
              <a:rPr lang="en-CA" sz="2000" dirty="0">
                <a:latin typeface="Montserrat" charset="0"/>
                <a:cs typeface="Arial"/>
              </a:rPr>
              <a:t>The environment rewards the agent for correct actions. </a:t>
            </a:r>
          </a:p>
          <a:p>
            <a:pPr marL="342900" indent="-342900">
              <a:lnSpc>
                <a:spcPct val="100000"/>
              </a:lnSpc>
              <a:spcBef>
                <a:spcPts val="0"/>
              </a:spcBef>
              <a:buClr>
                <a:srgbClr val="000000"/>
              </a:buClr>
            </a:pPr>
            <a:r>
              <a:rPr lang="en-CA" sz="2000" dirty="0">
                <a:latin typeface="Montserrat" charset="0"/>
                <a:cs typeface="Arial"/>
              </a:rPr>
              <a:t>Based on the reward or penalty, agent improves its environment knowledge to make better decision.</a:t>
            </a:r>
          </a:p>
        </p:txBody>
      </p:sp>
      <p:sp>
        <p:nvSpPr>
          <p:cNvPr id="7" name="Title 1"/>
          <p:cNvSpPr txBox="1">
            <a:spLocks/>
          </p:cNvSpPr>
          <p:nvPr/>
        </p:nvSpPr>
        <p:spPr>
          <a:xfrm>
            <a:off x="246872" y="89261"/>
            <a:ext cx="10553912" cy="523220"/>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MACHINE LEARNING: REINFORCEMENT LEARNING</a:t>
            </a:r>
          </a:p>
        </p:txBody>
      </p:sp>
      <p:pic>
        <p:nvPicPr>
          <p:cNvPr id="4098" name="Picture 2" descr="Image result for reinforcement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557" y="3553377"/>
            <a:ext cx="3436902" cy="22330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14400" y="6404649"/>
            <a:ext cx="3648756" cy="276999"/>
          </a:xfrm>
          <a:prstGeom prst="rect">
            <a:avLst/>
          </a:prstGeom>
        </p:spPr>
        <p:txBody>
          <a:bodyPr wrap="none">
            <a:spAutoFit/>
          </a:bodyPr>
          <a:lstStyle/>
          <a:p>
            <a:r>
              <a:rPr lang="en-CA" sz="1200" dirty="0"/>
              <a:t>https://commons.wikimedia.org/wiki/File:Rl_agent.png</a:t>
            </a:r>
          </a:p>
        </p:txBody>
      </p:sp>
      <p:pic>
        <p:nvPicPr>
          <p:cNvPr id="4100" name="Picture 4" descr="Image result for bab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30564" y="3924673"/>
            <a:ext cx="1660719" cy="11052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andle white background"/>
          <p:cNvPicPr>
            <a:picLocks noChangeAspect="1" noChangeArrowheads="1"/>
          </p:cNvPicPr>
          <p:nvPr/>
        </p:nvPicPr>
        <p:blipFill rotWithShape="1">
          <a:blip r:embed="rId5" cstate="print">
            <a:clrChange>
              <a:clrFrom>
                <a:srgbClr val="060606"/>
              </a:clrFrom>
              <a:clrTo>
                <a:srgbClr val="060606">
                  <a:alpha val="0"/>
                </a:srgbClr>
              </a:clrTo>
            </a:clrChange>
            <a:extLst>
              <a:ext uri="{28A0092B-C50C-407E-A947-70E740481C1C}">
                <a14:useLocalDpi xmlns:a14="http://schemas.microsoft.com/office/drawing/2010/main" val="0"/>
              </a:ext>
            </a:extLst>
          </a:blip>
          <a:srcRect l="31077" r="14101" b="11304"/>
          <a:stretch/>
        </p:blipFill>
        <p:spPr bwMode="auto">
          <a:xfrm>
            <a:off x="3518844" y="3370435"/>
            <a:ext cx="919683" cy="111675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1044207" y="3500723"/>
            <a:ext cx="813043" cy="307777"/>
          </a:xfrm>
          <a:prstGeom prst="rect">
            <a:avLst/>
          </a:prstGeom>
        </p:spPr>
        <p:txBody>
          <a:bodyPr wrap="none">
            <a:spAutoFit/>
          </a:bodyPr>
          <a:lstStyle/>
          <a:p>
            <a:pPr>
              <a:lnSpc>
                <a:spcPct val="100000"/>
              </a:lnSpc>
              <a:buSzPct val="120000"/>
            </a:pPr>
            <a:r>
              <a:rPr lang="en-US" sz="1400" b="1" dirty="0">
                <a:solidFill>
                  <a:srgbClr val="FF0000"/>
                </a:solidFill>
                <a:latin typeface="Arial" charset="0"/>
                <a:ea typeface="Arial" charset="0"/>
                <a:cs typeface="Arial" charset="0"/>
              </a:rPr>
              <a:t>AGENT</a:t>
            </a:r>
          </a:p>
        </p:txBody>
      </p:sp>
      <p:sp>
        <p:nvSpPr>
          <p:cNvPr id="24" name="Rectangle 23"/>
          <p:cNvSpPr/>
          <p:nvPr/>
        </p:nvSpPr>
        <p:spPr>
          <a:xfrm>
            <a:off x="3197863" y="2951019"/>
            <a:ext cx="1561646" cy="307777"/>
          </a:xfrm>
          <a:prstGeom prst="rect">
            <a:avLst/>
          </a:prstGeom>
        </p:spPr>
        <p:txBody>
          <a:bodyPr wrap="none">
            <a:spAutoFit/>
          </a:bodyPr>
          <a:lstStyle/>
          <a:p>
            <a:pPr>
              <a:lnSpc>
                <a:spcPct val="100000"/>
              </a:lnSpc>
              <a:buSzPct val="120000"/>
            </a:pPr>
            <a:r>
              <a:rPr lang="en-US" sz="1400" b="1" dirty="0">
                <a:solidFill>
                  <a:srgbClr val="FF0000"/>
                </a:solidFill>
                <a:latin typeface="Arial" charset="0"/>
                <a:ea typeface="Arial" charset="0"/>
                <a:cs typeface="Arial" charset="0"/>
              </a:rPr>
              <a:t>ENVIRONMENT</a:t>
            </a:r>
          </a:p>
        </p:txBody>
      </p:sp>
      <p:sp>
        <p:nvSpPr>
          <p:cNvPr id="4" name="Right Arrow 3"/>
          <p:cNvSpPr/>
          <p:nvPr/>
        </p:nvSpPr>
        <p:spPr>
          <a:xfrm rot="19222295">
            <a:off x="2414827" y="3958640"/>
            <a:ext cx="1061042" cy="2988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ight Arrow 26"/>
          <p:cNvSpPr/>
          <p:nvPr/>
        </p:nvSpPr>
        <p:spPr>
          <a:xfrm rot="2841010">
            <a:off x="2375826" y="4892627"/>
            <a:ext cx="1031315" cy="2988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p:cNvSpPr/>
          <p:nvPr/>
        </p:nvSpPr>
        <p:spPr>
          <a:xfrm>
            <a:off x="2067808" y="3501258"/>
            <a:ext cx="1039067" cy="307777"/>
          </a:xfrm>
          <a:prstGeom prst="rect">
            <a:avLst/>
          </a:prstGeom>
        </p:spPr>
        <p:txBody>
          <a:bodyPr wrap="none">
            <a:spAutoFit/>
          </a:bodyPr>
          <a:lstStyle/>
          <a:p>
            <a:pPr>
              <a:lnSpc>
                <a:spcPct val="100000"/>
              </a:lnSpc>
              <a:buSzPct val="120000"/>
            </a:pPr>
            <a:r>
              <a:rPr lang="en-US" sz="1400" b="1" dirty="0">
                <a:solidFill>
                  <a:srgbClr val="FF0000"/>
                </a:solidFill>
                <a:latin typeface="Arial" charset="0"/>
                <a:ea typeface="Arial" charset="0"/>
                <a:cs typeface="Arial" charset="0"/>
              </a:rPr>
              <a:t>-10 Points</a:t>
            </a:r>
          </a:p>
        </p:txBody>
      </p:sp>
      <p:sp>
        <p:nvSpPr>
          <p:cNvPr id="29" name="Rectangle 28"/>
          <p:cNvSpPr/>
          <p:nvPr/>
        </p:nvSpPr>
        <p:spPr>
          <a:xfrm>
            <a:off x="2828660" y="4735420"/>
            <a:ext cx="1083951" cy="307777"/>
          </a:xfrm>
          <a:prstGeom prst="rect">
            <a:avLst/>
          </a:prstGeom>
        </p:spPr>
        <p:txBody>
          <a:bodyPr wrap="none">
            <a:spAutoFit/>
          </a:bodyPr>
          <a:lstStyle/>
          <a:p>
            <a:pPr>
              <a:lnSpc>
                <a:spcPct val="100000"/>
              </a:lnSpc>
              <a:buSzPct val="120000"/>
            </a:pPr>
            <a:r>
              <a:rPr lang="en-US" sz="1400" b="1" dirty="0">
                <a:solidFill>
                  <a:srgbClr val="FF0000"/>
                </a:solidFill>
                <a:latin typeface="Arial" charset="0"/>
                <a:ea typeface="Arial" charset="0"/>
                <a:cs typeface="Arial" charset="0"/>
              </a:rPr>
              <a:t>+10 Points</a:t>
            </a:r>
          </a:p>
        </p:txBody>
      </p:sp>
      <p:pic>
        <p:nvPicPr>
          <p:cNvPr id="4104" name="Picture 8" descr="Image result for milk bottle bab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510031">
            <a:off x="3109231" y="4658116"/>
            <a:ext cx="1520921" cy="152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50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1" y="1633727"/>
            <a:ext cx="6348392" cy="2193605"/>
            <a:chOff x="544021" y="1501647"/>
            <a:chExt cx="6348392" cy="219360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1501647"/>
              <a:ext cx="6348392"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WHAT ARE THE KEY INGREDIENTS TO BUILD AI/ML MODELS?</a:t>
              </a:r>
            </a:p>
          </p:txBody>
        </p:sp>
        <p:cxnSp>
          <p:nvCxnSpPr>
            <p:cNvPr id="5" name="Прямая соединительная линия 4"/>
            <p:cNvCxnSpPr/>
            <p:nvPr/>
          </p:nvCxnSpPr>
          <p:spPr>
            <a:xfrm>
              <a:off x="620222" y="369525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47385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64968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04800" y="203921"/>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AI/ML KEY INGREDIENTS</a:t>
            </a:r>
            <a:endParaRPr lang="ru-RU" sz="2800" b="1" kern="1200" dirty="0">
              <a:solidFill>
                <a:srgbClr val="FF9F1C"/>
              </a:solidFill>
              <a:ea typeface="+mn-ea"/>
              <a:cs typeface="+mn-cs"/>
            </a:endParaRPr>
          </a:p>
        </p:txBody>
      </p:sp>
      <p:sp>
        <p:nvSpPr>
          <p:cNvPr id="6" name="Rounded Rectangle 5"/>
          <p:cNvSpPr/>
          <p:nvPr/>
        </p:nvSpPr>
        <p:spPr>
          <a:xfrm>
            <a:off x="925664" y="2538440"/>
            <a:ext cx="2850293" cy="1589903"/>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1. DATA</a:t>
            </a:r>
          </a:p>
        </p:txBody>
      </p:sp>
      <p:sp>
        <p:nvSpPr>
          <p:cNvPr id="9" name="Rounded Rectangle 8"/>
          <p:cNvSpPr/>
          <p:nvPr/>
        </p:nvSpPr>
        <p:spPr>
          <a:xfrm>
            <a:off x="4546193" y="2538440"/>
            <a:ext cx="2870889" cy="1589903"/>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2. MODEL</a:t>
            </a:r>
          </a:p>
        </p:txBody>
      </p:sp>
      <p:sp>
        <p:nvSpPr>
          <p:cNvPr id="11" name="Rounded Rectangle 10"/>
          <p:cNvSpPr/>
          <p:nvPr/>
        </p:nvSpPr>
        <p:spPr>
          <a:xfrm>
            <a:off x="8240863" y="2538440"/>
            <a:ext cx="3056239" cy="1589903"/>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3. COMPUTE</a:t>
            </a:r>
          </a:p>
        </p:txBody>
      </p:sp>
      <p:sp>
        <p:nvSpPr>
          <p:cNvPr id="7" name="Plus 6"/>
          <p:cNvSpPr/>
          <p:nvPr/>
        </p:nvSpPr>
        <p:spPr>
          <a:xfrm>
            <a:off x="3775956" y="2999758"/>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2" name="Plus 11"/>
          <p:cNvSpPr/>
          <p:nvPr/>
        </p:nvSpPr>
        <p:spPr>
          <a:xfrm>
            <a:off x="7417082" y="2999758"/>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Tree>
    <p:extLst>
      <p:ext uri="{BB962C8B-B14F-4D97-AF65-F5344CB8AC3E}">
        <p14:creationId xmlns:p14="http://schemas.microsoft.com/office/powerpoint/2010/main" val="330583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7"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40061" y="215643"/>
            <a:ext cx="9827492" cy="461624"/>
          </a:xfrm>
          <a:prstGeom prst="rect">
            <a:avLst/>
          </a:prstGeom>
        </p:spPr>
        <p:txBody>
          <a:bodyPr wrap="square">
            <a:spAutoFit/>
          </a:bodyPr>
          <a:lstStyle/>
          <a:p>
            <a:r>
              <a:rPr lang="en-CA" sz="2800" b="1" kern="1200" dirty="0">
                <a:solidFill>
                  <a:srgbClr val="FF9F1C"/>
                </a:solidFill>
                <a:latin typeface="Montserrat" charset="0"/>
                <a:ea typeface="+mn-ea"/>
                <a:cs typeface="+mn-cs"/>
              </a:rPr>
              <a:t>1. DATA</a:t>
            </a:r>
          </a:p>
        </p:txBody>
      </p:sp>
      <p:sp>
        <p:nvSpPr>
          <p:cNvPr id="6" name="Rectangle 5">
            <a:extLst>
              <a:ext uri="{FF2B5EF4-FFF2-40B4-BE49-F238E27FC236}">
                <a16:creationId xmlns:a16="http://schemas.microsoft.com/office/drawing/2014/main" id="{7840EACA-6DC8-40AD-9614-669D7CE61B61}"/>
              </a:ext>
            </a:extLst>
          </p:cNvPr>
          <p:cNvSpPr/>
          <p:nvPr/>
        </p:nvSpPr>
        <p:spPr>
          <a:xfrm>
            <a:off x="389163" y="739906"/>
            <a:ext cx="11299489" cy="1015663"/>
          </a:xfrm>
          <a:prstGeom prst="rect">
            <a:avLst/>
          </a:prstGeom>
        </p:spPr>
        <p:txBody>
          <a:bodyPr vert="horz" wrap="square" lIns="91440" tIns="45720" rIns="91440" bIns="45720" rtlCol="0">
            <a:spAutoFit/>
          </a:bodyPr>
          <a:lstStyle/>
          <a:p>
            <a:pPr marL="342900" indent="-342900">
              <a:buFont typeface="Arial" pitchFamily="34" charset="0"/>
              <a:buChar char="•"/>
            </a:pPr>
            <a:r>
              <a:rPr lang="en-CA" sz="2000" kern="1200" dirty="0">
                <a:solidFill>
                  <a:schemeClr val="tx1"/>
                </a:solidFill>
                <a:latin typeface="Montserrat" charset="0"/>
                <a:ea typeface="+mn-ea"/>
              </a:rPr>
              <a:t>Data can come from so many sources such as images, audio, video, and text.</a:t>
            </a:r>
          </a:p>
          <a:p>
            <a:pPr marL="342900" indent="-342900">
              <a:buFont typeface="Arial" pitchFamily="34" charset="0"/>
              <a:buChar char="•"/>
            </a:pPr>
            <a:r>
              <a:rPr lang="en-CA" sz="2000" kern="1200" dirty="0">
                <a:solidFill>
                  <a:schemeClr val="tx1"/>
                </a:solidFill>
                <a:latin typeface="Montserrat" charset="0"/>
                <a:ea typeface="+mn-ea"/>
              </a:rPr>
              <a:t>Collecting, structuring and analysing this data is critical for companies to gain customers insights and set their marketing and product strategies.</a:t>
            </a:r>
          </a:p>
        </p:txBody>
      </p:sp>
      <p:sp>
        <p:nvSpPr>
          <p:cNvPr id="2" name="Rectangle 1"/>
          <p:cNvSpPr/>
          <p:nvPr/>
        </p:nvSpPr>
        <p:spPr>
          <a:xfrm>
            <a:off x="2967894" y="5481254"/>
            <a:ext cx="7825946" cy="1615827"/>
          </a:xfrm>
          <a:prstGeom prst="rect">
            <a:avLst/>
          </a:prstGeom>
        </p:spPr>
        <p:txBody>
          <a:bodyPr wrap="square">
            <a:spAutoFit/>
          </a:bodyPr>
          <a:lstStyle/>
          <a:p>
            <a:r>
              <a:rPr lang="en-CA" sz="1100" dirty="0">
                <a:solidFill>
                  <a:schemeClr val="tx1"/>
                </a:solidFill>
              </a:rPr>
              <a:t>Photo Credit: </a:t>
            </a:r>
            <a:r>
              <a:rPr lang="en-CA" sz="1100" dirty="0">
                <a:solidFill>
                  <a:schemeClr val="tx1"/>
                </a:solidFill>
                <a:hlinkClick r:id="rId3">
                  <a:extLst>
                    <a:ext uri="{A12FA001-AC4F-418D-AE19-62706E023703}">
                      <ahyp:hlinkClr xmlns:ahyp="http://schemas.microsoft.com/office/drawing/2018/hyperlinkcolor" val="tx"/>
                    </a:ext>
                  </a:extLst>
                </a:hlinkClick>
              </a:rPr>
              <a:t>https://pxhere.com/en/photo/1454351</a:t>
            </a:r>
            <a:endParaRPr lang="en-CA" sz="1100" dirty="0">
              <a:solidFill>
                <a:schemeClr val="tx1"/>
              </a:solidFill>
            </a:endParaRPr>
          </a:p>
          <a:p>
            <a:r>
              <a:rPr lang="en-CA" sz="1100" dirty="0">
                <a:solidFill>
                  <a:schemeClr val="tx1"/>
                </a:solidFill>
              </a:rPr>
              <a:t>Photo Credit: </a:t>
            </a:r>
            <a:r>
              <a:rPr lang="en-CA" sz="1100" dirty="0">
                <a:solidFill>
                  <a:schemeClr val="tx1"/>
                </a:solidFill>
                <a:hlinkClick r:id="rId4">
                  <a:extLst>
                    <a:ext uri="{A12FA001-AC4F-418D-AE19-62706E023703}">
                      <ahyp:hlinkClr xmlns:ahyp="http://schemas.microsoft.com/office/drawing/2018/hyperlinkcolor" val="tx"/>
                    </a:ext>
                  </a:extLst>
                </a:hlinkClick>
              </a:rPr>
              <a:t>https://www.flickr.com/photos/29881930@N00/2086641598</a:t>
            </a:r>
            <a:endParaRPr lang="en-CA" sz="1100" dirty="0">
              <a:solidFill>
                <a:schemeClr val="tx1"/>
              </a:solidFill>
            </a:endParaRPr>
          </a:p>
          <a:p>
            <a:r>
              <a:rPr lang="en-CA" sz="1100" dirty="0">
                <a:solidFill>
                  <a:schemeClr val="tx1"/>
                </a:solidFill>
              </a:rPr>
              <a:t>Photo Credit: </a:t>
            </a:r>
            <a:r>
              <a:rPr lang="en-CA" sz="1100" dirty="0">
                <a:solidFill>
                  <a:schemeClr val="tx1"/>
                </a:solidFill>
                <a:hlinkClick r:id="rId5">
                  <a:extLst>
                    <a:ext uri="{A12FA001-AC4F-418D-AE19-62706E023703}">
                      <ahyp:hlinkClr xmlns:ahyp="http://schemas.microsoft.com/office/drawing/2018/hyperlinkcolor" val="tx"/>
                    </a:ext>
                  </a:extLst>
                </a:hlinkClick>
              </a:rPr>
              <a:t>https://commons.wikimedia.org/wiki/File:Mobile_phone_text_messages.jpg</a:t>
            </a:r>
            <a:endParaRPr lang="en-CA" sz="1100" dirty="0">
              <a:solidFill>
                <a:schemeClr val="tx1"/>
              </a:solidFill>
            </a:endParaRPr>
          </a:p>
          <a:p>
            <a:r>
              <a:rPr lang="en-CA" sz="1100" dirty="0">
                <a:solidFill>
                  <a:schemeClr val="tx1"/>
                </a:solidFill>
              </a:rPr>
              <a:t>Photo Credit: </a:t>
            </a:r>
            <a:r>
              <a:rPr lang="en-CA" sz="1100" dirty="0">
                <a:solidFill>
                  <a:schemeClr val="tx1"/>
                </a:solidFill>
                <a:hlinkClick r:id="rId6">
                  <a:extLst>
                    <a:ext uri="{A12FA001-AC4F-418D-AE19-62706E023703}">
                      <ahyp:hlinkClr xmlns:ahyp="http://schemas.microsoft.com/office/drawing/2018/hyperlinkcolor" val="tx"/>
                    </a:ext>
                  </a:extLst>
                </a:hlinkClick>
              </a:rPr>
              <a:t>https://en.wikipedia.org/wiki/File:Messages_Yosemite.svg</a:t>
            </a:r>
            <a:endParaRPr lang="en-CA" sz="1100" dirty="0">
              <a:solidFill>
                <a:schemeClr val="tx1"/>
              </a:solidFill>
            </a:endParaRPr>
          </a:p>
          <a:p>
            <a:r>
              <a:rPr lang="en-CA" sz="1100" dirty="0">
                <a:solidFill>
                  <a:schemeClr val="tx1"/>
                </a:solidFill>
              </a:rPr>
              <a:t>Photo Credit: </a:t>
            </a:r>
            <a:r>
              <a:rPr lang="en-CA" sz="1100" dirty="0">
                <a:solidFill>
                  <a:schemeClr val="tx1"/>
                </a:solidFill>
                <a:hlinkClick r:id="rId7">
                  <a:extLst>
                    <a:ext uri="{A12FA001-AC4F-418D-AE19-62706E023703}">
                      <ahyp:hlinkClr xmlns:ahyp="http://schemas.microsoft.com/office/drawing/2018/hyperlinkcolor" val="tx"/>
                    </a:ext>
                  </a:extLst>
                </a:hlinkClick>
              </a:rPr>
              <a:t>https://www.pexels.com/photo/blue-and-yellow-graph-on-stock-market-monitor-159888/</a:t>
            </a:r>
            <a:endParaRPr lang="en-CA" sz="1100" dirty="0">
              <a:solidFill>
                <a:schemeClr val="tx1"/>
              </a:solidFill>
            </a:endParaRPr>
          </a:p>
          <a:p>
            <a:endParaRPr lang="en-CA" sz="1100" dirty="0">
              <a:solidFill>
                <a:schemeClr val="tx1"/>
              </a:solidFill>
            </a:endParaRPr>
          </a:p>
          <a:p>
            <a:endParaRPr lang="en-CA" sz="1100" dirty="0">
              <a:solidFill>
                <a:schemeClr val="tx1"/>
              </a:solidFill>
            </a:endParaRPr>
          </a:p>
          <a:p>
            <a:endParaRPr lang="en-CA" sz="1100" dirty="0">
              <a:solidFill>
                <a:schemeClr val="tx1"/>
              </a:solidFill>
            </a:endParaRPr>
          </a:p>
          <a:p>
            <a:endParaRPr lang="en-CA" sz="1100" dirty="0">
              <a:solidFill>
                <a:schemeClr val="tx1"/>
              </a:solidFill>
            </a:endParaRPr>
          </a:p>
        </p:txBody>
      </p:sp>
      <p:pic>
        <p:nvPicPr>
          <p:cNvPr id="2052" name="Picture 4" descr="video recording conference public speaking presentation lecture speaker man smartphone screen horizontal technology display device mobile hand holding social media business live communication white businessperson suit managemen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5953" y="2535423"/>
            <a:ext cx="2945730" cy="17085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peaking phon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27881" y="2570038"/>
            <a:ext cx="2542630" cy="169591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essage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89448" y="2570038"/>
            <a:ext cx="1171177" cy="16739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e:Messages (macOS).sv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0824" y="2723150"/>
            <a:ext cx="799136" cy="7364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367599" y="2150362"/>
            <a:ext cx="2000295" cy="307777"/>
          </a:xfrm>
          <a:prstGeom prst="rect">
            <a:avLst/>
          </a:prstGeom>
          <a:noFill/>
        </p:spPr>
        <p:txBody>
          <a:bodyPr wrap="square" rtlCol="0">
            <a:spAutoFit/>
          </a:bodyPr>
          <a:lstStyle/>
          <a:p>
            <a:pPr algn="ctr"/>
            <a:r>
              <a:rPr lang="en-CA" b="1" dirty="0">
                <a:solidFill>
                  <a:srgbClr val="FF9F1C"/>
                </a:solidFill>
              </a:rPr>
              <a:t>IMAGE/VIDEO </a:t>
            </a:r>
          </a:p>
        </p:txBody>
      </p:sp>
      <p:sp>
        <p:nvSpPr>
          <p:cNvPr id="12" name="TextBox 11"/>
          <p:cNvSpPr txBox="1"/>
          <p:nvPr/>
        </p:nvSpPr>
        <p:spPr>
          <a:xfrm>
            <a:off x="4290385" y="2142052"/>
            <a:ext cx="2000295" cy="307777"/>
          </a:xfrm>
          <a:prstGeom prst="rect">
            <a:avLst/>
          </a:prstGeom>
          <a:noFill/>
        </p:spPr>
        <p:txBody>
          <a:bodyPr wrap="square" rtlCol="0">
            <a:spAutoFit/>
          </a:bodyPr>
          <a:lstStyle/>
          <a:p>
            <a:pPr algn="ctr"/>
            <a:r>
              <a:rPr lang="en-CA" b="1" dirty="0">
                <a:solidFill>
                  <a:srgbClr val="FF9F1C"/>
                </a:solidFill>
              </a:rPr>
              <a:t>TEXT (CORPUS)</a:t>
            </a:r>
          </a:p>
        </p:txBody>
      </p:sp>
      <p:sp>
        <p:nvSpPr>
          <p:cNvPr id="13" name="TextBox 12"/>
          <p:cNvSpPr txBox="1"/>
          <p:nvPr/>
        </p:nvSpPr>
        <p:spPr>
          <a:xfrm>
            <a:off x="6399048" y="2142052"/>
            <a:ext cx="2000295" cy="307777"/>
          </a:xfrm>
          <a:prstGeom prst="rect">
            <a:avLst/>
          </a:prstGeom>
          <a:noFill/>
        </p:spPr>
        <p:txBody>
          <a:bodyPr wrap="square" rtlCol="0">
            <a:spAutoFit/>
          </a:bodyPr>
          <a:lstStyle/>
          <a:p>
            <a:pPr algn="ctr"/>
            <a:r>
              <a:rPr lang="en-CA" b="1" dirty="0">
                <a:solidFill>
                  <a:srgbClr val="FF9F1C"/>
                </a:solidFill>
              </a:rPr>
              <a:t>AUDIO/SOUND</a:t>
            </a:r>
          </a:p>
        </p:txBody>
      </p:sp>
      <p:pic>
        <p:nvPicPr>
          <p:cNvPr id="2060" name="Picture 12" descr="Blue and Yellow Graph on Stock Market Monito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863367" y="2570038"/>
            <a:ext cx="2290564" cy="17179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670511" y="2150362"/>
            <a:ext cx="2490589" cy="307777"/>
          </a:xfrm>
          <a:prstGeom prst="rect">
            <a:avLst/>
          </a:prstGeom>
          <a:noFill/>
        </p:spPr>
        <p:txBody>
          <a:bodyPr wrap="square" rtlCol="0">
            <a:spAutoFit/>
          </a:bodyPr>
          <a:lstStyle/>
          <a:p>
            <a:pPr algn="ctr"/>
            <a:r>
              <a:rPr lang="en-CA" b="1" dirty="0">
                <a:solidFill>
                  <a:srgbClr val="FF9F1C"/>
                </a:solidFill>
              </a:rPr>
              <a:t>TIMESERIES/SIGNALS</a:t>
            </a:r>
          </a:p>
        </p:txBody>
      </p:sp>
    </p:spTree>
    <p:extLst>
      <p:ext uri="{BB962C8B-B14F-4D97-AF65-F5344CB8AC3E}">
        <p14:creationId xmlns:p14="http://schemas.microsoft.com/office/powerpoint/2010/main" val="4038744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40061" y="215643"/>
            <a:ext cx="9827492" cy="523220"/>
          </a:xfrm>
          <a:prstGeom prst="rect">
            <a:avLst/>
          </a:prstGeom>
        </p:spPr>
        <p:txBody>
          <a:bodyPr wrap="square">
            <a:spAutoFit/>
          </a:bodyPr>
          <a:lstStyle/>
          <a:p>
            <a:r>
              <a:rPr lang="en-CA" sz="2800" b="1" kern="1200" dirty="0">
                <a:solidFill>
                  <a:srgbClr val="FF9F1C"/>
                </a:solidFill>
                <a:latin typeface="Montserrat" charset="0"/>
                <a:ea typeface="+mn-ea"/>
                <a:cs typeface="+mn-cs"/>
              </a:rPr>
              <a:t>1. DATA: WHERE DOES THIS DATA COME FROM? </a:t>
            </a:r>
          </a:p>
        </p:txBody>
      </p:sp>
      <p:sp>
        <p:nvSpPr>
          <p:cNvPr id="6" name="Rectangle 5">
            <a:extLst>
              <a:ext uri="{FF2B5EF4-FFF2-40B4-BE49-F238E27FC236}">
                <a16:creationId xmlns:a16="http://schemas.microsoft.com/office/drawing/2014/main" id="{7840EACA-6DC8-40AD-9614-669D7CE61B61}"/>
              </a:ext>
            </a:extLst>
          </p:cNvPr>
          <p:cNvSpPr/>
          <p:nvPr/>
        </p:nvSpPr>
        <p:spPr>
          <a:xfrm>
            <a:off x="340062" y="608416"/>
            <a:ext cx="11428804" cy="1323439"/>
          </a:xfrm>
          <a:prstGeom prst="rect">
            <a:avLst/>
          </a:prstGeom>
        </p:spPr>
        <p:txBody>
          <a:bodyPr vert="horz" wrap="square" lIns="91440" tIns="45720" rIns="91440" bIns="45720" rtlCol="0">
            <a:spAutoFit/>
          </a:bodyPr>
          <a:lstStyle/>
          <a:p>
            <a:pPr marL="342900" indent="-342900">
              <a:buFont typeface="Arial" pitchFamily="34" charset="0"/>
              <a:buChar char="•"/>
            </a:pPr>
            <a:r>
              <a:rPr lang="en-CA" sz="2000" kern="1200" dirty="0">
                <a:solidFill>
                  <a:schemeClr val="tx1"/>
                </a:solidFill>
                <a:latin typeface="Montserrat" charset="0"/>
                <a:ea typeface="+mn-ea"/>
              </a:rPr>
              <a:t>Data could also come from multiple sources such as Kaggle and University of California, Irvine (UCI).</a:t>
            </a:r>
          </a:p>
          <a:p>
            <a:pPr marL="342900" indent="-342900">
              <a:buFont typeface="Arial" pitchFamily="34" charset="0"/>
              <a:buChar char="•"/>
            </a:pPr>
            <a:r>
              <a:rPr lang="en-CA" sz="2000" kern="1200" dirty="0">
                <a:solidFill>
                  <a:schemeClr val="tx1"/>
                </a:solidFill>
                <a:latin typeface="Montserrat" charset="0"/>
                <a:ea typeface="+mn-ea"/>
              </a:rPr>
              <a:t>Example: ImageNet is an open source repository of images consisting of 21,841 subcategories (classes) and over 14 million images.</a:t>
            </a:r>
          </a:p>
        </p:txBody>
      </p:sp>
      <p:pic>
        <p:nvPicPr>
          <p:cNvPr id="2" name="Picture 1"/>
          <p:cNvPicPr>
            <a:picLocks noChangeAspect="1"/>
          </p:cNvPicPr>
          <p:nvPr/>
        </p:nvPicPr>
        <p:blipFill rotWithShape="1">
          <a:blip r:embed="rId3"/>
          <a:srcRect r="24081"/>
          <a:stretch/>
        </p:blipFill>
        <p:spPr>
          <a:xfrm>
            <a:off x="1218225" y="2018749"/>
            <a:ext cx="4343400" cy="2845311"/>
          </a:xfrm>
          <a:prstGeom prst="rect">
            <a:avLst/>
          </a:prstGeom>
          <a:ln w="57150">
            <a:noFill/>
          </a:ln>
        </p:spPr>
      </p:pic>
      <p:pic>
        <p:nvPicPr>
          <p:cNvPr id="3" name="Picture 2"/>
          <p:cNvPicPr>
            <a:picLocks noChangeAspect="1"/>
          </p:cNvPicPr>
          <p:nvPr/>
        </p:nvPicPr>
        <p:blipFill>
          <a:blip r:embed="rId4"/>
          <a:stretch>
            <a:fillRect/>
          </a:stretch>
        </p:blipFill>
        <p:spPr>
          <a:xfrm>
            <a:off x="6299582" y="2018749"/>
            <a:ext cx="5144973" cy="2820502"/>
          </a:xfrm>
          <a:prstGeom prst="rect">
            <a:avLst/>
          </a:prstGeom>
          <a:ln w="57150">
            <a:noFill/>
          </a:ln>
        </p:spPr>
      </p:pic>
      <p:sp>
        <p:nvSpPr>
          <p:cNvPr id="4" name="Rectangle 3"/>
          <p:cNvSpPr/>
          <p:nvPr/>
        </p:nvSpPr>
        <p:spPr>
          <a:xfrm>
            <a:off x="660572" y="6031104"/>
            <a:ext cx="6570260" cy="646331"/>
          </a:xfrm>
          <a:prstGeom prst="rect">
            <a:avLst/>
          </a:prstGeom>
        </p:spPr>
        <p:txBody>
          <a:bodyPr wrap="none">
            <a:spAutoFit/>
          </a:bodyPr>
          <a:lstStyle/>
          <a:p>
            <a:r>
              <a:rPr lang="en-CA" dirty="0">
                <a:hlinkClick r:id="rId5"/>
              </a:rPr>
              <a:t>Check out website here: https://archive.ics.uci.edu/ml/datasets.php</a:t>
            </a:r>
            <a:endParaRPr lang="en-CA" dirty="0"/>
          </a:p>
          <a:p>
            <a:r>
              <a:rPr lang="en-CA" dirty="0">
                <a:hlinkClick r:id="rId6"/>
              </a:rPr>
              <a:t>Check out website here: https://www.kaggle.com/datasets</a:t>
            </a:r>
            <a:endParaRPr lang="en-CA" dirty="0"/>
          </a:p>
        </p:txBody>
      </p:sp>
    </p:spTree>
    <p:extLst>
      <p:ext uri="{BB962C8B-B14F-4D97-AF65-F5344CB8AC3E}">
        <p14:creationId xmlns:p14="http://schemas.microsoft.com/office/powerpoint/2010/main" val="2863323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Прямоугольник 9">
            <a:extLst>
              <a:ext uri="{FF2B5EF4-FFF2-40B4-BE49-F238E27FC236}">
                <a16:creationId xmlns:a16="http://schemas.microsoft.com/office/drawing/2014/main" id="{5EE88138-48BD-46AA-94F3-3B05DD703F63}"/>
              </a:ext>
            </a:extLst>
          </p:cNvPr>
          <p:cNvSpPr/>
          <p:nvPr/>
        </p:nvSpPr>
        <p:spPr>
          <a:xfrm>
            <a:off x="481747" y="223065"/>
            <a:ext cx="9827492" cy="461624"/>
          </a:xfrm>
          <a:prstGeom prst="rect">
            <a:avLst/>
          </a:prstGeom>
        </p:spPr>
        <p:txBody>
          <a:bodyPr wrap="square">
            <a:spAutoFit/>
          </a:bodyPr>
          <a:lstStyle/>
          <a:p>
            <a:r>
              <a:rPr lang="en-CA" sz="2800" b="1" kern="1200" dirty="0">
                <a:solidFill>
                  <a:srgbClr val="FF9F1C"/>
                </a:solidFill>
                <a:latin typeface="Montserrat" charset="0"/>
                <a:ea typeface="+mn-ea"/>
                <a:cs typeface="+mn-cs"/>
              </a:rPr>
              <a:t>2. MODEL</a:t>
            </a:r>
          </a:p>
        </p:txBody>
      </p:sp>
      <p:sp>
        <p:nvSpPr>
          <p:cNvPr id="7" name="Title 1"/>
          <p:cNvSpPr txBox="1">
            <a:spLocks/>
          </p:cNvSpPr>
          <p:nvPr/>
        </p:nvSpPr>
        <p:spPr>
          <a:xfrm>
            <a:off x="927648" y="328463"/>
            <a:ext cx="8839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endParaRPr lang="en-CA" sz="3200" dirty="0">
              <a:solidFill>
                <a:srgbClr val="FF0000"/>
              </a:solidFill>
              <a:latin typeface="Calibri Light" panose="020F0302020204030204"/>
            </a:endParaRPr>
          </a:p>
        </p:txBody>
      </p:sp>
      <p:sp>
        <p:nvSpPr>
          <p:cNvPr id="3" name="Rectangle 2"/>
          <p:cNvSpPr/>
          <p:nvPr/>
        </p:nvSpPr>
        <p:spPr>
          <a:xfrm>
            <a:off x="459099" y="728430"/>
            <a:ext cx="5410095" cy="3477875"/>
          </a:xfrm>
          <a:prstGeom prst="rect">
            <a:avLst/>
          </a:prstGeom>
        </p:spPr>
        <p:txBody>
          <a:bodyPr vert="horz" wrap="square" lIns="91440" tIns="45720" rIns="91440" bIns="45720" rtlCol="0">
            <a:spAutoFit/>
          </a:bodyPr>
          <a:lstStyle/>
          <a:p>
            <a:pPr marL="342900" indent="-342900">
              <a:buFont typeface="Arial" pitchFamily="34" charset="0"/>
              <a:buChar char="•"/>
            </a:pPr>
            <a:r>
              <a:rPr lang="en-CA" sz="2000" kern="1200" dirty="0">
                <a:solidFill>
                  <a:schemeClr val="tx1"/>
                </a:solidFill>
                <a:latin typeface="Montserrat" charset="0"/>
                <a:ea typeface="+mn-ea"/>
              </a:rPr>
              <a:t>The human brain consists of billions of neurons that communicate to each other using electrical/chemical signals and enable humans to see, feel, and make decision. </a:t>
            </a:r>
          </a:p>
          <a:p>
            <a:pPr marL="342900" indent="-342900">
              <a:buFont typeface="Arial" pitchFamily="34" charset="0"/>
              <a:buChar char="•"/>
            </a:pPr>
            <a:r>
              <a:rPr lang="en-CA" sz="2000" kern="1200" dirty="0">
                <a:solidFill>
                  <a:schemeClr val="tx1"/>
                </a:solidFill>
                <a:latin typeface="Montserrat" charset="0"/>
                <a:ea typeface="+mn-ea"/>
              </a:rPr>
              <a:t>Artificial neural networks (ANNs) are information processing models inspired by the human brain. </a:t>
            </a:r>
          </a:p>
          <a:p>
            <a:pPr marL="342900" indent="-342900">
              <a:buFont typeface="Arial" pitchFamily="34" charset="0"/>
              <a:buChar char="•"/>
            </a:pPr>
            <a:r>
              <a:rPr lang="en-CA" sz="2000" kern="1200" dirty="0">
                <a:solidFill>
                  <a:schemeClr val="tx1"/>
                </a:solidFill>
                <a:latin typeface="Montserrat" charset="0"/>
                <a:ea typeface="+mn-ea"/>
              </a:rPr>
              <a:t>Simply, ANNs are couple of equations that mimic the human brain!</a:t>
            </a:r>
          </a:p>
          <a:p>
            <a:pPr marL="342900" indent="-342900">
              <a:buFont typeface="Arial" pitchFamily="34" charset="0"/>
              <a:buChar char="•"/>
            </a:pPr>
            <a:endParaRPr lang="en-CA" sz="2000" kern="1200" dirty="0">
              <a:solidFill>
                <a:schemeClr val="tx1"/>
              </a:solidFill>
              <a:latin typeface="Montserrat" charset="0"/>
              <a:ea typeface="+mn-ea"/>
            </a:endParaRPr>
          </a:p>
        </p:txBody>
      </p:sp>
      <p:pic>
        <p:nvPicPr>
          <p:cNvPr id="4" name="Picture 2" descr="Image result for deep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5983" y="714794"/>
            <a:ext cx="2670298" cy="2657601"/>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p:cNvSpPr/>
          <p:nvPr/>
        </p:nvSpPr>
        <p:spPr>
          <a:xfrm>
            <a:off x="7323327" y="767934"/>
            <a:ext cx="574159" cy="2604461"/>
          </a:xfrm>
          <a:prstGeom prst="leftBrace">
            <a:avLst>
              <a:gd name="adj1" fmla="val 82407"/>
              <a:gd name="adj2" fmla="val 50000"/>
            </a:avLst>
          </a:prstGeom>
          <a:ln w="57150">
            <a:solidFill>
              <a:srgbClr val="FF9F1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9F1C"/>
              </a:solidFill>
            </a:endParaRPr>
          </a:p>
        </p:txBody>
      </p:sp>
      <p:sp>
        <p:nvSpPr>
          <p:cNvPr id="6" name="Left Brace 5"/>
          <p:cNvSpPr/>
          <p:nvPr/>
        </p:nvSpPr>
        <p:spPr>
          <a:xfrm rot="10800000">
            <a:off x="10338726" y="756704"/>
            <a:ext cx="574159" cy="2615691"/>
          </a:xfrm>
          <a:prstGeom prst="leftBrace">
            <a:avLst>
              <a:gd name="adj1" fmla="val 82407"/>
              <a:gd name="adj2" fmla="val 50000"/>
            </a:avLst>
          </a:prstGeom>
          <a:ln w="57150">
            <a:solidFill>
              <a:srgbClr val="FF9F1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9F1C"/>
              </a:solidFill>
            </a:endParaRPr>
          </a:p>
        </p:txBody>
      </p:sp>
      <p:sp>
        <p:nvSpPr>
          <p:cNvPr id="8" name="Rectangle 7"/>
          <p:cNvSpPr/>
          <p:nvPr/>
        </p:nvSpPr>
        <p:spPr>
          <a:xfrm>
            <a:off x="-46354" y="6488668"/>
            <a:ext cx="7046101" cy="646331"/>
          </a:xfrm>
          <a:prstGeom prst="rect">
            <a:avLst/>
          </a:prstGeom>
        </p:spPr>
        <p:txBody>
          <a:bodyPr wrap="square">
            <a:spAutoFit/>
          </a:bodyPr>
          <a:lstStyle/>
          <a:p>
            <a:pPr marL="285750" indent="-285750">
              <a:buFont typeface="Arial" panose="020B0604020202020204" pitchFamily="34" charset="0"/>
              <a:buChar char="•"/>
            </a:pPr>
            <a:r>
              <a:rPr lang="en-CA" sz="900" b="1" dirty="0">
                <a:solidFill>
                  <a:schemeClr val="tx1"/>
                </a:solidFill>
              </a:rPr>
              <a:t>Photo Credit: </a:t>
            </a:r>
            <a:r>
              <a:rPr lang="en-CA" sz="900" dirty="0">
                <a:solidFill>
                  <a:schemeClr val="tx1"/>
                </a:solidFill>
                <a:hlinkClick r:id="rId4">
                  <a:extLst>
                    <a:ext uri="{A12FA001-AC4F-418D-AE19-62706E023703}">
                      <ahyp:hlinkClr xmlns:ahyp="http://schemas.microsoft.com/office/drawing/2018/hyperlinkcolor" val="tx"/>
                    </a:ext>
                  </a:extLst>
                </a:hlinkClick>
              </a:rPr>
              <a:t>https://pixabay.com/en/neural-network-thought-mind-mental-3816319/</a:t>
            </a:r>
            <a:endParaRPr lang="en-CA" sz="900" dirty="0">
              <a:solidFill>
                <a:schemeClr val="tx1"/>
              </a:solidFill>
            </a:endParaRPr>
          </a:p>
          <a:p>
            <a:pPr marL="285750" indent="-285750">
              <a:buFont typeface="Arial" panose="020B0604020202020204" pitchFamily="34" charset="0"/>
              <a:buChar char="•"/>
            </a:pPr>
            <a:r>
              <a:rPr lang="en-CA" sz="900" b="1" dirty="0">
                <a:solidFill>
                  <a:schemeClr val="tx1"/>
                </a:solidFill>
              </a:rPr>
              <a:t>Photo Credit: </a:t>
            </a:r>
            <a:r>
              <a:rPr lang="en-CA" sz="900" dirty="0">
                <a:solidFill>
                  <a:schemeClr val="tx1"/>
                </a:solidFill>
                <a:hlinkClick r:id="rId5">
                  <a:extLst>
                    <a:ext uri="{A12FA001-AC4F-418D-AE19-62706E023703}">
                      <ahyp:hlinkClr xmlns:ahyp="http://schemas.microsoft.com/office/drawing/2018/hyperlinkcolor" val="tx"/>
                    </a:ext>
                  </a:extLst>
                </a:hlinkClick>
              </a:rPr>
              <a:t>https://commons.wikimedia.org/wiki/File:Voxel-man-brain.jpg</a:t>
            </a:r>
            <a:endParaRPr lang="en-CA" sz="900" dirty="0">
              <a:solidFill>
                <a:schemeClr val="tx1"/>
              </a:solidFill>
            </a:endParaRPr>
          </a:p>
          <a:p>
            <a:pPr marL="285750" indent="-285750">
              <a:buFont typeface="Arial" panose="020B0604020202020204" pitchFamily="34" charset="0"/>
              <a:buChar char="•"/>
            </a:pPr>
            <a:endParaRPr lang="en-CA" sz="900" dirty="0">
              <a:solidFill>
                <a:schemeClr val="tx1"/>
              </a:solidFill>
            </a:endParaRPr>
          </a:p>
          <a:p>
            <a:endParaRPr lang="en-CA" sz="900" dirty="0">
              <a:solidFill>
                <a:schemeClr val="tx1"/>
              </a:solidFill>
            </a:endParaRPr>
          </a:p>
        </p:txBody>
      </p:sp>
      <p:sp>
        <p:nvSpPr>
          <p:cNvPr id="9" name="Rectangle 8"/>
          <p:cNvSpPr/>
          <p:nvPr/>
        </p:nvSpPr>
        <p:spPr>
          <a:xfrm>
            <a:off x="6858821" y="1225229"/>
            <a:ext cx="927717" cy="523220"/>
          </a:xfrm>
          <a:prstGeom prst="rect">
            <a:avLst/>
          </a:prstGeom>
        </p:spPr>
        <p:txBody>
          <a:bodyPr wrap="square">
            <a:spAutoFit/>
          </a:bodyPr>
          <a:lstStyle/>
          <a:p>
            <a:pPr>
              <a:lnSpc>
                <a:spcPct val="100000"/>
              </a:lnSpc>
              <a:buSzPct val="120000"/>
            </a:pPr>
            <a:r>
              <a:rPr lang="en-US" sz="1400" b="1" dirty="0">
                <a:solidFill>
                  <a:srgbClr val="FF9F1C"/>
                </a:solidFill>
                <a:latin typeface="Arial" charset="0"/>
                <a:ea typeface="Arial" charset="0"/>
                <a:cs typeface="Arial" charset="0"/>
              </a:rPr>
              <a:t>INPUT DATA</a:t>
            </a:r>
          </a:p>
        </p:txBody>
      </p:sp>
      <p:sp>
        <p:nvSpPr>
          <p:cNvPr id="10" name="Rectangle 9"/>
          <p:cNvSpPr/>
          <p:nvPr/>
        </p:nvSpPr>
        <p:spPr>
          <a:xfrm>
            <a:off x="10647783" y="1209685"/>
            <a:ext cx="1221895" cy="307777"/>
          </a:xfrm>
          <a:prstGeom prst="rect">
            <a:avLst/>
          </a:prstGeom>
        </p:spPr>
        <p:txBody>
          <a:bodyPr wrap="square">
            <a:spAutoFit/>
          </a:bodyPr>
          <a:lstStyle/>
          <a:p>
            <a:pPr>
              <a:lnSpc>
                <a:spcPct val="100000"/>
              </a:lnSpc>
              <a:buSzPct val="120000"/>
            </a:pPr>
            <a:r>
              <a:rPr lang="en-US" sz="1400" b="1" dirty="0">
                <a:solidFill>
                  <a:srgbClr val="FF9F1C"/>
                </a:solidFill>
                <a:latin typeface="Arial" charset="0"/>
                <a:ea typeface="Arial" charset="0"/>
                <a:cs typeface="Arial" charset="0"/>
              </a:rPr>
              <a:t>OUTPUTS</a:t>
            </a:r>
          </a:p>
        </p:txBody>
      </p:sp>
      <p:cxnSp>
        <p:nvCxnSpPr>
          <p:cNvPr id="11" name="Straight Arrow Connector 10"/>
          <p:cNvCxnSpPr>
            <a:cxnSpLocks/>
          </p:cNvCxnSpPr>
          <p:nvPr/>
        </p:nvCxnSpPr>
        <p:spPr>
          <a:xfrm>
            <a:off x="7647454" y="3788376"/>
            <a:ext cx="2968827" cy="0"/>
          </a:xfrm>
          <a:prstGeom prst="straightConnector1">
            <a:avLst/>
          </a:prstGeom>
          <a:ln w="57150">
            <a:solidFill>
              <a:srgbClr val="FF9F1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251466" y="3099164"/>
            <a:ext cx="1937995" cy="523220"/>
          </a:xfrm>
          <a:prstGeom prst="rect">
            <a:avLst/>
          </a:prstGeom>
        </p:spPr>
        <p:txBody>
          <a:bodyPr wrap="square">
            <a:spAutoFit/>
          </a:bodyPr>
          <a:lstStyle/>
          <a:p>
            <a:pPr algn="ctr">
              <a:lnSpc>
                <a:spcPct val="100000"/>
              </a:lnSpc>
              <a:buSzPct val="120000"/>
            </a:pPr>
            <a:r>
              <a:rPr lang="en-US" b="1" dirty="0">
                <a:solidFill>
                  <a:srgbClr val="FF9F1C"/>
                </a:solidFill>
                <a:latin typeface="Arial" charset="0"/>
                <a:ea typeface="Arial" charset="0"/>
                <a:cs typeface="Arial" charset="0"/>
              </a:rPr>
              <a:t>DEEP (HIDDEN LAYERS)</a:t>
            </a:r>
          </a:p>
        </p:txBody>
      </p:sp>
      <p:pic>
        <p:nvPicPr>
          <p:cNvPr id="1026" name="Picture 2">
            <a:extLst>
              <a:ext uri="{FF2B5EF4-FFF2-40B4-BE49-F238E27FC236}">
                <a16:creationId xmlns:a16="http://schemas.microsoft.com/office/drawing/2014/main" id="{C8BAA333-1A1E-471E-AC10-6372FD83CE76}"/>
              </a:ext>
            </a:extLst>
          </p:cNvPr>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48726" y="3510482"/>
            <a:ext cx="3124453" cy="312445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or: Curved 12">
            <a:extLst>
              <a:ext uri="{FF2B5EF4-FFF2-40B4-BE49-F238E27FC236}">
                <a16:creationId xmlns:a16="http://schemas.microsoft.com/office/drawing/2014/main" id="{D1B6D206-9CAE-4442-8137-501641DFE35E}"/>
              </a:ext>
            </a:extLst>
          </p:cNvPr>
          <p:cNvCxnSpPr>
            <a:cxnSpLocks/>
          </p:cNvCxnSpPr>
          <p:nvPr/>
        </p:nvCxnSpPr>
        <p:spPr>
          <a:xfrm flipV="1">
            <a:off x="4165863" y="3429000"/>
            <a:ext cx="2668710" cy="1981961"/>
          </a:xfrm>
          <a:prstGeom prst="curvedConnector3">
            <a:avLst/>
          </a:prstGeom>
          <a:ln w="57150">
            <a:solidFill>
              <a:srgbClr val="FF9F1C"/>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549657C-3469-4B1B-9309-34C623D0DA99}"/>
              </a:ext>
            </a:extLst>
          </p:cNvPr>
          <p:cNvSpPr/>
          <p:nvPr/>
        </p:nvSpPr>
        <p:spPr>
          <a:xfrm>
            <a:off x="6858821" y="226161"/>
            <a:ext cx="4784773" cy="3721617"/>
          </a:xfrm>
          <a:prstGeom prst="roundRect">
            <a:avLst/>
          </a:prstGeom>
          <a:noFill/>
          <a:ln w="76200">
            <a:solidFill>
              <a:srgbClr val="FF9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7176B4-19B1-40B7-A390-DA777C2F36C5}"/>
              </a:ext>
            </a:extLst>
          </p:cNvPr>
          <p:cNvSpPr/>
          <p:nvPr/>
        </p:nvSpPr>
        <p:spPr>
          <a:xfrm rot="19725310">
            <a:off x="4098620" y="4939859"/>
            <a:ext cx="2895600" cy="830997"/>
          </a:xfrm>
          <a:prstGeom prst="rect">
            <a:avLst/>
          </a:prstGeom>
        </p:spPr>
        <p:txBody>
          <a:bodyPr wrap="square">
            <a:spAutoFit/>
          </a:bodyPr>
          <a:lstStyle/>
          <a:p>
            <a:pPr algn="ctr">
              <a:lnSpc>
                <a:spcPct val="100000"/>
              </a:lnSpc>
              <a:buSzPct val="120000"/>
            </a:pPr>
            <a:r>
              <a:rPr lang="en-CA" sz="1600" b="1" dirty="0">
                <a:solidFill>
                  <a:srgbClr val="FF9F1C"/>
                </a:solidFill>
                <a:latin typeface="Arial" charset="0"/>
                <a:ea typeface="Arial" charset="0"/>
                <a:cs typeface="Arial" charset="0"/>
              </a:rPr>
              <a:t>MIMIC HUMAN BRAIN USING MATHEMATICAL EQUATIONS</a:t>
            </a:r>
            <a:endParaRPr lang="en-US" sz="1600" b="1" dirty="0">
              <a:solidFill>
                <a:srgbClr val="FF9F1C"/>
              </a:solidFill>
              <a:latin typeface="Arial" charset="0"/>
              <a:ea typeface="Arial" charset="0"/>
              <a:cs typeface="Arial" charset="0"/>
            </a:endParaRPr>
          </a:p>
        </p:txBody>
      </p:sp>
    </p:spTree>
    <p:extLst>
      <p:ext uri="{BB962C8B-B14F-4D97-AF65-F5344CB8AC3E}">
        <p14:creationId xmlns:p14="http://schemas.microsoft.com/office/powerpoint/2010/main" val="363811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0"/>
                                        <p:tgtEl>
                                          <p:spTgt spid="20"/>
                                        </p:tgtEl>
                                      </p:cBhvr>
                                    </p:animEffect>
                                    <p:anim calcmode="lin" valueType="num">
                                      <p:cBhvr>
                                        <p:cTn id="60" dur="1000" fill="hold"/>
                                        <p:tgtEl>
                                          <p:spTgt spid="20"/>
                                        </p:tgtEl>
                                        <p:attrNameLst>
                                          <p:attrName>ppt_x</p:attrName>
                                        </p:attrNameLst>
                                      </p:cBhvr>
                                      <p:tavLst>
                                        <p:tav tm="0">
                                          <p:val>
                                            <p:strVal val="#ppt_x"/>
                                          </p:val>
                                        </p:tav>
                                        <p:tav tm="100000">
                                          <p:val>
                                            <p:strVal val="#ppt_x"/>
                                          </p:val>
                                        </p:tav>
                                      </p:tavLst>
                                    </p:anim>
                                    <p:anim calcmode="lin" valueType="num">
                                      <p:cBhvr>
                                        <p:cTn id="61" dur="1000" fill="hold"/>
                                        <p:tgtEl>
                                          <p:spTgt spid="20"/>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1000"/>
                                        <p:tgtEl>
                                          <p:spTgt spid="8"/>
                                        </p:tgtEl>
                                      </p:cBhvr>
                                    </p:animEffect>
                                    <p:anim calcmode="lin" valueType="num">
                                      <p:cBhvr>
                                        <p:cTn id="65" dur="1000" fill="hold"/>
                                        <p:tgtEl>
                                          <p:spTgt spid="8"/>
                                        </p:tgtEl>
                                        <p:attrNameLst>
                                          <p:attrName>ppt_x</p:attrName>
                                        </p:attrNameLst>
                                      </p:cBhvr>
                                      <p:tavLst>
                                        <p:tav tm="0">
                                          <p:val>
                                            <p:strVal val="#ppt_x"/>
                                          </p:val>
                                        </p:tav>
                                        <p:tav tm="100000">
                                          <p:val>
                                            <p:strVal val="#ppt_x"/>
                                          </p:val>
                                        </p:tav>
                                      </p:tavLst>
                                    </p:anim>
                                    <p:anim calcmode="lin" valueType="num">
                                      <p:cBhvr>
                                        <p:cTn id="6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p:bldP spid="12" grpId="0"/>
      <p:bldP spid="20"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Прямоугольник 9">
            <a:extLst>
              <a:ext uri="{FF2B5EF4-FFF2-40B4-BE49-F238E27FC236}">
                <a16:creationId xmlns:a16="http://schemas.microsoft.com/office/drawing/2014/main" id="{5EE88138-48BD-46AA-94F3-3B05DD703F63}"/>
              </a:ext>
            </a:extLst>
          </p:cNvPr>
          <p:cNvSpPr/>
          <p:nvPr/>
        </p:nvSpPr>
        <p:spPr>
          <a:xfrm>
            <a:off x="481747" y="223065"/>
            <a:ext cx="9827492" cy="523220"/>
          </a:xfrm>
          <a:prstGeom prst="rect">
            <a:avLst/>
          </a:prstGeom>
        </p:spPr>
        <p:txBody>
          <a:bodyPr wrap="square">
            <a:spAutoFit/>
          </a:bodyPr>
          <a:lstStyle/>
          <a:p>
            <a:r>
              <a:rPr lang="en-CA" sz="2800" b="1" kern="1200" dirty="0">
                <a:solidFill>
                  <a:srgbClr val="FF9F1C"/>
                </a:solidFill>
                <a:latin typeface="Montserrat" charset="0"/>
                <a:ea typeface="+mn-ea"/>
                <a:cs typeface="+mn-cs"/>
              </a:rPr>
              <a:t>3. COMPUTE</a:t>
            </a:r>
          </a:p>
        </p:txBody>
      </p:sp>
      <p:sp>
        <p:nvSpPr>
          <p:cNvPr id="7" name="Title 1"/>
          <p:cNvSpPr txBox="1">
            <a:spLocks/>
          </p:cNvSpPr>
          <p:nvPr/>
        </p:nvSpPr>
        <p:spPr>
          <a:xfrm>
            <a:off x="927648" y="328463"/>
            <a:ext cx="8839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endParaRPr lang="en-CA" sz="3200" dirty="0">
              <a:solidFill>
                <a:srgbClr val="FF0000"/>
              </a:solidFill>
              <a:latin typeface="Calibri Light" panose="020F0302020204030204"/>
            </a:endParaRPr>
          </a:p>
        </p:txBody>
      </p:sp>
      <p:sp>
        <p:nvSpPr>
          <p:cNvPr id="3" name="Rectangle 2"/>
          <p:cNvSpPr/>
          <p:nvPr/>
        </p:nvSpPr>
        <p:spPr>
          <a:xfrm>
            <a:off x="481747" y="746285"/>
            <a:ext cx="6078712" cy="3477875"/>
          </a:xfrm>
          <a:prstGeom prst="rect">
            <a:avLst/>
          </a:prstGeom>
        </p:spPr>
        <p:txBody>
          <a:bodyPr vert="horz" wrap="square" lIns="91440" tIns="45720" rIns="91440" bIns="45720" rtlCol="0">
            <a:spAutoFit/>
          </a:bodyPr>
          <a:lstStyle/>
          <a:p>
            <a:pPr marL="342900" indent="-342900">
              <a:buFont typeface="Arial" pitchFamily="34" charset="0"/>
              <a:buChar char="•"/>
            </a:pPr>
            <a:r>
              <a:rPr lang="en-CA" sz="2000" kern="1200" dirty="0">
                <a:solidFill>
                  <a:schemeClr val="tx1"/>
                </a:solidFill>
                <a:latin typeface="Montserrat" charset="0"/>
                <a:ea typeface="+mn-ea"/>
              </a:rPr>
              <a:t>ANN requires computation power to be able to learn from the data.</a:t>
            </a:r>
          </a:p>
          <a:p>
            <a:pPr marL="342900" indent="-342900">
              <a:buFont typeface="Arial" pitchFamily="34" charset="0"/>
              <a:buChar char="•"/>
            </a:pPr>
            <a:r>
              <a:rPr lang="en-CA" sz="2000" kern="1200" dirty="0">
                <a:solidFill>
                  <a:schemeClr val="tx1"/>
                </a:solidFill>
                <a:latin typeface="Montserrat" charset="0"/>
                <a:ea typeface="+mn-ea"/>
              </a:rPr>
              <a:t>AI-based specific chips are being developed and optimized for AI training.  </a:t>
            </a:r>
          </a:p>
          <a:p>
            <a:pPr marL="342900" indent="-342900">
              <a:buFont typeface="Arial" pitchFamily="34" charset="0"/>
              <a:buChar char="•"/>
            </a:pPr>
            <a:r>
              <a:rPr lang="en-CA" sz="2000" kern="1200" dirty="0">
                <a:solidFill>
                  <a:schemeClr val="tx1"/>
                </a:solidFill>
                <a:latin typeface="Montserrat" charset="0"/>
                <a:ea typeface="+mn-ea"/>
              </a:rPr>
              <a:t>The amount of compute has been increasing exponentially with ~3 months doubling time!!</a:t>
            </a:r>
          </a:p>
          <a:p>
            <a:pPr marL="342900" indent="-342900">
              <a:buFont typeface="Arial" pitchFamily="34" charset="0"/>
              <a:buChar char="•"/>
            </a:pPr>
            <a:r>
              <a:rPr lang="en-CA" sz="2000" kern="1200" dirty="0">
                <a:solidFill>
                  <a:schemeClr val="tx1"/>
                </a:solidFill>
                <a:latin typeface="Montserrat" charset="0"/>
                <a:ea typeface="+mn-ea"/>
              </a:rPr>
              <a:t>Great article by </a:t>
            </a:r>
            <a:r>
              <a:rPr lang="en-CA" sz="2000" kern="1200" dirty="0" err="1">
                <a:solidFill>
                  <a:schemeClr val="tx1"/>
                </a:solidFill>
                <a:latin typeface="Montserrat" charset="0"/>
                <a:ea typeface="+mn-ea"/>
              </a:rPr>
              <a:t>OpenAI</a:t>
            </a:r>
            <a:r>
              <a:rPr lang="en-CA" sz="2000" kern="1200" dirty="0">
                <a:solidFill>
                  <a:schemeClr val="tx1"/>
                </a:solidFill>
                <a:latin typeface="Montserrat" charset="0"/>
                <a:ea typeface="+mn-ea"/>
              </a:rPr>
              <a:t>: </a:t>
            </a:r>
            <a:r>
              <a:rPr lang="en-CA" sz="2000" kern="1200" dirty="0">
                <a:solidFill>
                  <a:schemeClr val="tx1"/>
                </a:solidFill>
                <a:latin typeface="Montserrat" charset="0"/>
                <a:ea typeface="+mn-ea"/>
                <a:hlinkClick r:id="rId3">
                  <a:extLst>
                    <a:ext uri="{A12FA001-AC4F-418D-AE19-62706E023703}">
                      <ahyp:hlinkClr xmlns:ahyp="http://schemas.microsoft.com/office/drawing/2018/hyperlinkcolor" val="tx"/>
                    </a:ext>
                  </a:extLst>
                </a:hlinkClick>
              </a:rPr>
              <a:t>https://openai.com/blog/ai-and-compute/</a:t>
            </a:r>
            <a:endParaRPr lang="en-CA" sz="2000" kern="1200" dirty="0">
              <a:solidFill>
                <a:schemeClr val="tx1"/>
              </a:solidFill>
              <a:latin typeface="Montserrat" charset="0"/>
              <a:ea typeface="+mn-ea"/>
            </a:endParaRPr>
          </a:p>
          <a:p>
            <a:pPr marL="342900" indent="-342900">
              <a:buFont typeface="Arial" pitchFamily="34" charset="0"/>
              <a:buChar char="•"/>
            </a:pPr>
            <a:endParaRPr lang="en-CA" sz="2000" kern="1200" dirty="0">
              <a:solidFill>
                <a:schemeClr val="tx1"/>
              </a:solidFill>
              <a:latin typeface="Montserrat" charset="0"/>
              <a:ea typeface="+mn-ea"/>
            </a:endParaRPr>
          </a:p>
          <a:p>
            <a:pPr marL="342900" indent="-342900">
              <a:buFont typeface="Arial" pitchFamily="34" charset="0"/>
              <a:buChar char="•"/>
            </a:pPr>
            <a:endParaRPr lang="en-CA" sz="2000" kern="1200" dirty="0">
              <a:solidFill>
                <a:schemeClr val="tx1"/>
              </a:solidFill>
              <a:latin typeface="Montserrat" charset="0"/>
              <a:ea typeface="+mn-ea"/>
            </a:endParaRPr>
          </a:p>
        </p:txBody>
      </p:sp>
      <p:sp>
        <p:nvSpPr>
          <p:cNvPr id="8" name="Rectangle 7"/>
          <p:cNvSpPr/>
          <p:nvPr/>
        </p:nvSpPr>
        <p:spPr>
          <a:xfrm>
            <a:off x="2209800" y="6157881"/>
            <a:ext cx="7046101" cy="523220"/>
          </a:xfrm>
          <a:prstGeom prst="rect">
            <a:avLst/>
          </a:prstGeom>
        </p:spPr>
        <p:txBody>
          <a:bodyPr wrap="square">
            <a:spAutoFit/>
          </a:bodyPr>
          <a:lstStyle/>
          <a:p>
            <a:pPr marL="285750" indent="-285750">
              <a:buFont typeface="Arial" panose="020B0604020202020204" pitchFamily="34" charset="0"/>
              <a:buChar char="•"/>
            </a:pPr>
            <a:r>
              <a:rPr lang="en-CA" sz="1400" b="1" dirty="0">
                <a:solidFill>
                  <a:schemeClr val="tx1"/>
                </a:solidFill>
              </a:rPr>
              <a:t>Photo Credit: </a:t>
            </a:r>
            <a:r>
              <a:rPr lang="en-CA" sz="1400" dirty="0">
                <a:solidFill>
                  <a:schemeClr val="tx1"/>
                </a:solidFill>
                <a:hlinkClick r:id="rId4">
                  <a:extLst>
                    <a:ext uri="{A12FA001-AC4F-418D-AE19-62706E023703}">
                      <ahyp:hlinkClr xmlns:ahyp="http://schemas.microsoft.com/office/drawing/2018/hyperlinkcolor" val="tx"/>
                    </a:ext>
                  </a:extLst>
                </a:hlinkClick>
              </a:rPr>
              <a:t>https://www.flickr.com/photos/3336/27830149309</a:t>
            </a:r>
            <a:endParaRPr lang="en-CA" sz="1400" dirty="0">
              <a:solidFill>
                <a:schemeClr val="tx1"/>
              </a:solidFill>
            </a:endParaRPr>
          </a:p>
          <a:p>
            <a:pPr marL="285750" indent="-285750">
              <a:buFont typeface="Arial" panose="020B0604020202020204" pitchFamily="34" charset="0"/>
              <a:buChar char="•"/>
            </a:pPr>
            <a:endParaRPr lang="en-CA" sz="1400" dirty="0">
              <a:solidFill>
                <a:schemeClr val="tx1"/>
              </a:solidFill>
            </a:endParaRPr>
          </a:p>
        </p:txBody>
      </p:sp>
      <p:pic>
        <p:nvPicPr>
          <p:cNvPr id="2" name="Picture 1">
            <a:extLst>
              <a:ext uri="{FF2B5EF4-FFF2-40B4-BE49-F238E27FC236}">
                <a16:creationId xmlns:a16="http://schemas.microsoft.com/office/drawing/2014/main" id="{3252836F-3680-411E-9888-510E7523AEE2}"/>
              </a:ext>
            </a:extLst>
          </p:cNvPr>
          <p:cNvPicPr>
            <a:picLocks noChangeAspect="1"/>
          </p:cNvPicPr>
          <p:nvPr/>
        </p:nvPicPr>
        <p:blipFill>
          <a:blip r:embed="rId5"/>
          <a:stretch>
            <a:fillRect/>
          </a:stretch>
        </p:blipFill>
        <p:spPr>
          <a:xfrm>
            <a:off x="7386568" y="507736"/>
            <a:ext cx="3877784" cy="2921264"/>
          </a:xfrm>
          <a:prstGeom prst="rect">
            <a:avLst/>
          </a:prstGeom>
          <a:ln w="57150">
            <a:noFill/>
          </a:ln>
        </p:spPr>
      </p:pic>
    </p:spTree>
    <p:extLst>
      <p:ext uri="{BB962C8B-B14F-4D97-AF65-F5344CB8AC3E}">
        <p14:creationId xmlns:p14="http://schemas.microsoft.com/office/powerpoint/2010/main" val="330898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134DB0-9EA5-4320-BEBD-D69443FE5391}"/>
              </a:ext>
            </a:extLst>
          </p:cNvPr>
          <p:cNvSpPr/>
          <p:nvPr/>
        </p:nvSpPr>
        <p:spPr>
          <a:xfrm>
            <a:off x="755425" y="4280483"/>
            <a:ext cx="7899688"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i="1" u="none" strike="noStrike" kern="1200" cap="none" spc="0" normalizeH="0" baseline="0" noProof="0" dirty="0">
                <a:ln>
                  <a:noFill/>
                </a:ln>
                <a:solidFill>
                  <a:schemeClr val="tx1"/>
                </a:solidFill>
                <a:effectLst/>
                <a:uLnTx/>
                <a:uFillTx/>
                <a:latin typeface="Lyon"/>
                <a:ea typeface="+mn-ea"/>
                <a:cs typeface="+mn-cs"/>
              </a:rPr>
              <a:t>“The least scary future I can think of is one where we have at least democratized AI because if one company or small group of people manages to develop godlike digital superintelligence, they could take over the world,” Elon Musk.</a:t>
            </a:r>
            <a:endParaRPr kumimoji="0" lang="en-US" sz="2400" i="1"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6CD9DCB-4FCB-4677-BCA8-C7C926294BD6}"/>
              </a:ext>
            </a:extLst>
          </p:cNvPr>
          <p:cNvPicPr>
            <a:picLocks noChangeAspect="1"/>
          </p:cNvPicPr>
          <p:nvPr/>
        </p:nvPicPr>
        <p:blipFill>
          <a:blip r:embed="rId2"/>
          <a:stretch>
            <a:fillRect/>
          </a:stretch>
        </p:blipFill>
        <p:spPr>
          <a:xfrm>
            <a:off x="1792989" y="805147"/>
            <a:ext cx="9283072" cy="2623853"/>
          </a:xfrm>
          <a:prstGeom prst="rect">
            <a:avLst/>
          </a:prstGeom>
          <a:ln w="38100">
            <a:solidFill>
              <a:srgbClr val="FF9F1C"/>
            </a:solidFill>
          </a:ln>
        </p:spPr>
      </p:pic>
      <p:sp>
        <p:nvSpPr>
          <p:cNvPr id="7" name="Title 1">
            <a:extLst>
              <a:ext uri="{FF2B5EF4-FFF2-40B4-BE49-F238E27FC236}">
                <a16:creationId xmlns:a16="http://schemas.microsoft.com/office/drawing/2014/main" id="{498678FE-87B1-4F5F-B423-C6039904D3B2}"/>
              </a:ext>
            </a:extLst>
          </p:cNvPr>
          <p:cNvSpPr txBox="1">
            <a:spLocks/>
          </p:cNvSpPr>
          <p:nvPr/>
        </p:nvSpPr>
        <p:spPr>
          <a:xfrm>
            <a:off x="270700" y="197246"/>
            <a:ext cx="8687770" cy="523220"/>
          </a:xfrm>
          <a:prstGeom prst="rect">
            <a:avLst/>
          </a:prstGeom>
        </p:spPr>
        <p:txBody>
          <a:bodyPr wrap="square">
            <a:spAutoFit/>
          </a:bodyPr>
          <a:lstStyle>
            <a:defPPr marR="0" lvl="0" algn="l" rtl="0">
              <a:lnSpc>
                <a:spcPct val="100000"/>
              </a:lnSpc>
              <a:spcBef>
                <a:spcPts val="0"/>
              </a:spcBef>
              <a:spcAft>
                <a:spcPts val="0"/>
              </a:spcAft>
            </a:defPPr>
            <a:lvl1pPr>
              <a:defRPr sz="2800" b="1" kern="1200">
                <a:solidFill>
                  <a:srgbClr val="FF9F1C"/>
                </a:solidFill>
                <a:latin typeface="Montserrat" charset="0"/>
                <a:ea typeface="+mn-ea"/>
                <a:cs typeface="+mn-cs"/>
              </a:defRPr>
            </a:lvl1pPr>
          </a:lstStyle>
          <a:p>
            <a:r>
              <a:rPr lang="en-CA" dirty="0"/>
              <a:t>3. COMPUTE: AI IMMORTAL DICTATOR</a:t>
            </a:r>
          </a:p>
        </p:txBody>
      </p:sp>
      <p:sp>
        <p:nvSpPr>
          <p:cNvPr id="8" name="Rectangle 7">
            <a:extLst>
              <a:ext uri="{FF2B5EF4-FFF2-40B4-BE49-F238E27FC236}">
                <a16:creationId xmlns:a16="http://schemas.microsoft.com/office/drawing/2014/main" id="{60E3A499-0E34-4388-B03B-A46F050EEFD0}"/>
              </a:ext>
            </a:extLst>
          </p:cNvPr>
          <p:cNvSpPr/>
          <p:nvPr/>
        </p:nvSpPr>
        <p:spPr>
          <a:xfrm>
            <a:off x="0" y="6154925"/>
            <a:ext cx="1232109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alibri" panose="020F0502020204030204"/>
                <a:ea typeface="+mn-ea"/>
                <a:cs typeface="+mn-cs"/>
              </a:rPr>
              <a:t>Link to article: </a:t>
            </a:r>
            <a:r>
              <a:rPr kumimoji="0" lang="en-US" b="0" i="0" u="none" strike="noStrike" kern="1200" cap="none" spc="0" normalizeH="0" baseline="0" noProof="0" dirty="0">
                <a:ln>
                  <a:noFill/>
                </a:ln>
                <a:solidFill>
                  <a:schemeClr val="tx1"/>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https://www.cnbc.com/2018/04/06/elon-musk-warns-ai-could-create-immortal-dictator-in-documentary.html</a:t>
            </a:r>
            <a:endParaRPr kumimoji="0" lang="en-US" b="0" i="0" u="none" strike="noStrike" kern="1200" cap="none" spc="0" normalizeH="0" baseline="0" noProof="0" dirty="0">
              <a:ln>
                <a:noFill/>
              </a:ln>
              <a:solidFill>
                <a:schemeClr val="tx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56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16224" y="228600"/>
            <a:ext cx="10959552" cy="1325563"/>
          </a:xfrm>
          <a:prstGeom prst="rect">
            <a:avLst/>
          </a:prstGeom>
        </p:spPr>
        <p:txBody>
          <a:bodyPr wrap="square">
            <a:spAutoFit/>
          </a:bodyPr>
          <a:lstStyle>
            <a:defPPr marR="0" lvl="0" algn="l" rtl="0">
              <a:lnSpc>
                <a:spcPct val="100000"/>
              </a:lnSpc>
              <a:spcBef>
                <a:spcPts val="0"/>
              </a:spcBef>
              <a:spcAft>
                <a:spcPts val="0"/>
              </a:spcAft>
            </a:defPPr>
            <a:lvl1pPr>
              <a:defRPr sz="2800" b="1" kern="1200">
                <a:solidFill>
                  <a:srgbClr val="FF9F1C"/>
                </a:solidFill>
                <a:latin typeface="Montserrat" charset="0"/>
                <a:ea typeface="+mn-ea"/>
                <a:cs typeface="+mn-cs"/>
              </a:defRPr>
            </a:lvl1pPr>
          </a:lstStyle>
          <a:p>
            <a:r>
              <a:rPr lang="en-CA" dirty="0"/>
              <a:t>ARTIFICIAL INTELLIGENCE Vs. MACHINE LEARNING Vs. DEEP LEARNING Vs. DATA SCIENCE </a:t>
            </a:r>
          </a:p>
        </p:txBody>
      </p:sp>
      <p:sp>
        <p:nvSpPr>
          <p:cNvPr id="3" name="Oval 2">
            <a:extLst>
              <a:ext uri="{FF2B5EF4-FFF2-40B4-BE49-F238E27FC236}">
                <a16:creationId xmlns:a16="http://schemas.microsoft.com/office/drawing/2014/main" id="{3E88CBA0-6F10-4E31-A248-70C1DF41CC84}"/>
              </a:ext>
            </a:extLst>
          </p:cNvPr>
          <p:cNvSpPr/>
          <p:nvPr/>
        </p:nvSpPr>
        <p:spPr>
          <a:xfrm>
            <a:off x="2133600" y="1554163"/>
            <a:ext cx="4800600" cy="4800600"/>
          </a:xfrm>
          <a:prstGeom prst="ellips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F4487B0-F5B5-4E76-8FB2-ED547410D33A}"/>
              </a:ext>
            </a:extLst>
          </p:cNvPr>
          <p:cNvSpPr txBox="1"/>
          <p:nvPr/>
        </p:nvSpPr>
        <p:spPr>
          <a:xfrm>
            <a:off x="3355707" y="1660526"/>
            <a:ext cx="2302755" cy="646331"/>
          </a:xfrm>
          <a:prstGeom prst="rect">
            <a:avLst/>
          </a:prstGeom>
          <a:noFill/>
        </p:spPr>
        <p:txBody>
          <a:bodyPr wrap="square" rtlCol="0">
            <a:spAutoFit/>
          </a:bodyPr>
          <a:lstStyle/>
          <a:p>
            <a:pPr algn="ctr"/>
            <a:r>
              <a:rPr lang="en-US" b="1" dirty="0">
                <a:solidFill>
                  <a:schemeClr val="bg1"/>
                </a:solidFill>
              </a:rPr>
              <a:t>ARTIFICIAL INTELLIGENCE (AI)</a:t>
            </a:r>
          </a:p>
        </p:txBody>
      </p:sp>
      <p:sp>
        <p:nvSpPr>
          <p:cNvPr id="8" name="Oval 7">
            <a:extLst>
              <a:ext uri="{FF2B5EF4-FFF2-40B4-BE49-F238E27FC236}">
                <a16:creationId xmlns:a16="http://schemas.microsoft.com/office/drawing/2014/main" id="{43C8BF52-B07A-4864-9241-3E5E0C17E935}"/>
              </a:ext>
            </a:extLst>
          </p:cNvPr>
          <p:cNvSpPr/>
          <p:nvPr/>
        </p:nvSpPr>
        <p:spPr>
          <a:xfrm>
            <a:off x="2796540" y="2780740"/>
            <a:ext cx="3474720" cy="3474720"/>
          </a:xfrm>
          <a:prstGeom prst="ellipse">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73D9C97-DFAC-4DED-94D6-9164EE9B8B9B}"/>
              </a:ext>
            </a:extLst>
          </p:cNvPr>
          <p:cNvSpPr txBox="1"/>
          <p:nvPr/>
        </p:nvSpPr>
        <p:spPr>
          <a:xfrm>
            <a:off x="3470006" y="3157414"/>
            <a:ext cx="2074155" cy="646331"/>
          </a:xfrm>
          <a:prstGeom prst="rect">
            <a:avLst/>
          </a:prstGeom>
          <a:noFill/>
        </p:spPr>
        <p:txBody>
          <a:bodyPr wrap="square" rtlCol="0">
            <a:spAutoFit/>
          </a:bodyPr>
          <a:lstStyle>
            <a:defPPr>
              <a:defRPr lang="en-US"/>
            </a:defPPr>
            <a:lvl1pPr algn="ctr">
              <a:defRPr b="1">
                <a:solidFill>
                  <a:schemeClr val="bg1"/>
                </a:solidFill>
              </a:defRPr>
            </a:lvl1pPr>
          </a:lstStyle>
          <a:p>
            <a:r>
              <a:rPr lang="en-US" dirty="0"/>
              <a:t>MACHINE LEARNING (ML)</a:t>
            </a:r>
          </a:p>
        </p:txBody>
      </p:sp>
      <p:sp>
        <p:nvSpPr>
          <p:cNvPr id="10" name="Oval 9">
            <a:extLst>
              <a:ext uri="{FF2B5EF4-FFF2-40B4-BE49-F238E27FC236}">
                <a16:creationId xmlns:a16="http://schemas.microsoft.com/office/drawing/2014/main" id="{E9557AC1-93EF-43DE-8519-B36DD9A39F0C}"/>
              </a:ext>
            </a:extLst>
          </p:cNvPr>
          <p:cNvSpPr/>
          <p:nvPr/>
        </p:nvSpPr>
        <p:spPr>
          <a:xfrm>
            <a:off x="3391512" y="3954463"/>
            <a:ext cx="2286000" cy="22860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4FFF4FE-9AC4-4D22-9439-1B42AA1C1E76}"/>
              </a:ext>
            </a:extLst>
          </p:cNvPr>
          <p:cNvSpPr txBox="1"/>
          <p:nvPr/>
        </p:nvSpPr>
        <p:spPr>
          <a:xfrm>
            <a:off x="3724581" y="4053449"/>
            <a:ext cx="1618638" cy="646331"/>
          </a:xfrm>
          <a:prstGeom prst="rect">
            <a:avLst/>
          </a:prstGeom>
          <a:noFill/>
        </p:spPr>
        <p:txBody>
          <a:bodyPr wrap="square" rtlCol="0">
            <a:spAutoFit/>
          </a:bodyPr>
          <a:lstStyle>
            <a:defPPr>
              <a:defRPr lang="en-US"/>
            </a:defPPr>
            <a:lvl1pPr algn="ctr">
              <a:defRPr b="1">
                <a:solidFill>
                  <a:schemeClr val="bg1"/>
                </a:solidFill>
              </a:defRPr>
            </a:lvl1pPr>
          </a:lstStyle>
          <a:p>
            <a:r>
              <a:rPr lang="en-US" dirty="0"/>
              <a:t>DEEP LEARNING (DL)</a:t>
            </a:r>
          </a:p>
        </p:txBody>
      </p:sp>
      <p:sp>
        <p:nvSpPr>
          <p:cNvPr id="12" name="Oval 11">
            <a:extLst>
              <a:ext uri="{FF2B5EF4-FFF2-40B4-BE49-F238E27FC236}">
                <a16:creationId xmlns:a16="http://schemas.microsoft.com/office/drawing/2014/main" id="{1E321A0E-3D5A-4643-93B3-43CDA6237BC0}"/>
              </a:ext>
            </a:extLst>
          </p:cNvPr>
          <p:cNvSpPr/>
          <p:nvPr/>
        </p:nvSpPr>
        <p:spPr>
          <a:xfrm>
            <a:off x="5257800" y="3341948"/>
            <a:ext cx="2986734" cy="2990971"/>
          </a:xfrm>
          <a:prstGeom prst="ellipse">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F1919C9-1AC0-4106-A9C9-4F8891A36847}"/>
              </a:ext>
            </a:extLst>
          </p:cNvPr>
          <p:cNvSpPr txBox="1"/>
          <p:nvPr/>
        </p:nvSpPr>
        <p:spPr>
          <a:xfrm>
            <a:off x="6057525" y="3526057"/>
            <a:ext cx="1420601" cy="646331"/>
          </a:xfrm>
          <a:prstGeom prst="rect">
            <a:avLst/>
          </a:prstGeom>
          <a:noFill/>
        </p:spPr>
        <p:txBody>
          <a:bodyPr wrap="square" rtlCol="0">
            <a:spAutoFit/>
          </a:bodyPr>
          <a:lstStyle>
            <a:defPPr>
              <a:defRPr lang="en-US"/>
            </a:defPPr>
            <a:lvl1pPr algn="ctr">
              <a:defRPr b="1">
                <a:solidFill>
                  <a:schemeClr val="bg1"/>
                </a:solidFill>
              </a:defRPr>
            </a:lvl1pPr>
          </a:lstStyle>
          <a:p>
            <a:r>
              <a:rPr lang="en-US" dirty="0"/>
              <a:t>DATA SCIENCE (DS)</a:t>
            </a:r>
          </a:p>
        </p:txBody>
      </p:sp>
    </p:spTree>
    <p:extLst>
      <p:ext uri="{BB962C8B-B14F-4D97-AF65-F5344CB8AC3E}">
        <p14:creationId xmlns:p14="http://schemas.microsoft.com/office/powerpoint/2010/main" val="2596020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960806"/>
            <a:ext cx="4581698" cy="3333099"/>
            <a:chOff x="544022" y="1501647"/>
            <a:chExt cx="4581698" cy="3333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411436"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MACHINE LEARNING COMPONENTS IN AWS</a:t>
              </a:r>
            </a:p>
          </p:txBody>
        </p:sp>
        <p:cxnSp>
          <p:nvCxnSpPr>
            <p:cNvPr id="5" name="Прямая соединительная линия 4"/>
            <p:cNvCxnSpPr/>
            <p:nvPr/>
          </p:nvCxnSpPr>
          <p:spPr>
            <a:xfrm>
              <a:off x="620222" y="4834746"/>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333448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2" y="297659"/>
            <a:ext cx="10885977" cy="523220"/>
          </a:xfrm>
          <a:prstGeom prst="rect">
            <a:avLst/>
          </a:prstGeom>
        </p:spPr>
        <p:txBody>
          <a:bodyPr wrap="square">
            <a:spAutoFit/>
          </a:bodyPr>
          <a:lstStyle/>
          <a:p>
            <a:r>
              <a:rPr lang="en-US" sz="2800" b="1" kern="1200" dirty="0">
                <a:solidFill>
                  <a:srgbClr val="FF9F1C"/>
                </a:solidFill>
                <a:latin typeface="Montserrat" charset="0"/>
                <a:ea typeface="+mn-ea"/>
                <a:cs typeface="+mn-cs"/>
              </a:rPr>
              <a:t>MACHINE LEARNING COMPONENTS IN AWS: 1. DATA</a:t>
            </a:r>
            <a:endParaRPr lang="ru-RU" sz="2800" b="1" kern="1200" dirty="0">
              <a:solidFill>
                <a:srgbClr val="FF9F1C"/>
              </a:solidFill>
              <a:latin typeface="Montserrat" charset="0"/>
              <a:ea typeface="+mn-ea"/>
              <a:cs typeface="+mn-cs"/>
            </a:endParaRPr>
          </a:p>
        </p:txBody>
      </p:sp>
      <p:sp>
        <p:nvSpPr>
          <p:cNvPr id="13" name="Rounded Rectangle 5">
            <a:extLst>
              <a:ext uri="{FF2B5EF4-FFF2-40B4-BE49-F238E27FC236}">
                <a16:creationId xmlns:a16="http://schemas.microsoft.com/office/drawing/2014/main" id="{0055E5CB-D245-4724-B748-D6AC22BE1531}"/>
              </a:ext>
            </a:extLst>
          </p:cNvPr>
          <p:cNvSpPr/>
          <p:nvPr/>
        </p:nvSpPr>
        <p:spPr>
          <a:xfrm>
            <a:off x="932936" y="1121986"/>
            <a:ext cx="2850293" cy="752283"/>
          </a:xfrm>
          <a:prstGeom prst="roundRect">
            <a:avLst/>
          </a:prstGeom>
          <a:solidFill>
            <a:srgbClr val="FF9F1C"/>
          </a:solidFill>
          <a:ln w="5715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1. DATA</a:t>
            </a:r>
          </a:p>
        </p:txBody>
      </p:sp>
      <p:sp>
        <p:nvSpPr>
          <p:cNvPr id="14" name="Rounded Rectangle 8">
            <a:extLst>
              <a:ext uri="{FF2B5EF4-FFF2-40B4-BE49-F238E27FC236}">
                <a16:creationId xmlns:a16="http://schemas.microsoft.com/office/drawing/2014/main" id="{BFA46B1D-5180-4631-8A53-0ACD66EC4FEA}"/>
              </a:ext>
            </a:extLst>
          </p:cNvPr>
          <p:cNvSpPr/>
          <p:nvPr/>
        </p:nvSpPr>
        <p:spPr>
          <a:xfrm>
            <a:off x="4553465" y="1121987"/>
            <a:ext cx="2870889" cy="749200"/>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2. MODEL</a:t>
            </a:r>
          </a:p>
        </p:txBody>
      </p:sp>
      <p:sp>
        <p:nvSpPr>
          <p:cNvPr id="15" name="Rounded Rectangle 10">
            <a:extLst>
              <a:ext uri="{FF2B5EF4-FFF2-40B4-BE49-F238E27FC236}">
                <a16:creationId xmlns:a16="http://schemas.microsoft.com/office/drawing/2014/main" id="{4681CEF0-1035-4527-8D4A-B51D93EE46D0}"/>
              </a:ext>
            </a:extLst>
          </p:cNvPr>
          <p:cNvSpPr/>
          <p:nvPr/>
        </p:nvSpPr>
        <p:spPr>
          <a:xfrm>
            <a:off x="8248135" y="1121987"/>
            <a:ext cx="3056239" cy="749200"/>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3. COMPUTE</a:t>
            </a:r>
          </a:p>
        </p:txBody>
      </p:sp>
      <p:sp>
        <p:nvSpPr>
          <p:cNvPr id="16" name="Plus 6">
            <a:extLst>
              <a:ext uri="{FF2B5EF4-FFF2-40B4-BE49-F238E27FC236}">
                <a16:creationId xmlns:a16="http://schemas.microsoft.com/office/drawing/2014/main" id="{2A910928-495E-41B5-9105-305840C1EAC1}"/>
              </a:ext>
            </a:extLst>
          </p:cNvPr>
          <p:cNvSpPr/>
          <p:nvPr/>
        </p:nvSpPr>
        <p:spPr>
          <a:xfrm>
            <a:off x="3783228" y="1203921"/>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7" name="Plus 11">
            <a:extLst>
              <a:ext uri="{FF2B5EF4-FFF2-40B4-BE49-F238E27FC236}">
                <a16:creationId xmlns:a16="http://schemas.microsoft.com/office/drawing/2014/main" id="{E2C602F5-CA5B-4929-84D0-0024124FD610}"/>
              </a:ext>
            </a:extLst>
          </p:cNvPr>
          <p:cNvSpPr/>
          <p:nvPr/>
        </p:nvSpPr>
        <p:spPr>
          <a:xfrm>
            <a:off x="7461422" y="1164592"/>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pic>
        <p:nvPicPr>
          <p:cNvPr id="26" name="Picture 25">
            <a:extLst>
              <a:ext uri="{FF2B5EF4-FFF2-40B4-BE49-F238E27FC236}">
                <a16:creationId xmlns:a16="http://schemas.microsoft.com/office/drawing/2014/main" id="{30268AFE-2EA7-48F0-9DC3-8DA3004596FC}"/>
              </a:ext>
            </a:extLst>
          </p:cNvPr>
          <p:cNvPicPr>
            <a:picLocks noChangeAspect="1"/>
          </p:cNvPicPr>
          <p:nvPr/>
        </p:nvPicPr>
        <p:blipFill rotWithShape="1">
          <a:blip r:embed="rId2"/>
          <a:srcRect b="1967"/>
          <a:stretch/>
        </p:blipFill>
        <p:spPr>
          <a:xfrm>
            <a:off x="2316150" y="2152726"/>
            <a:ext cx="8065525" cy="4407615"/>
          </a:xfrm>
          <a:prstGeom prst="rect">
            <a:avLst/>
          </a:prstGeom>
        </p:spPr>
      </p:pic>
      <p:sp>
        <p:nvSpPr>
          <p:cNvPr id="27" name="Rounded Rectangle 6">
            <a:extLst>
              <a:ext uri="{FF2B5EF4-FFF2-40B4-BE49-F238E27FC236}">
                <a16:creationId xmlns:a16="http://schemas.microsoft.com/office/drawing/2014/main" id="{7B91C9BC-8C66-4D41-9BD2-BFCD1C925A30}"/>
              </a:ext>
            </a:extLst>
          </p:cNvPr>
          <p:cNvSpPr/>
          <p:nvPr/>
        </p:nvSpPr>
        <p:spPr>
          <a:xfrm>
            <a:off x="3258189" y="4139112"/>
            <a:ext cx="1484499" cy="2289150"/>
          </a:xfrm>
          <a:prstGeom prst="roundRect">
            <a:avLst/>
          </a:prstGeom>
          <a:noFill/>
          <a:ln w="57150">
            <a:solidFill>
              <a:srgbClr val="FF9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11E6463A-3978-4052-A2F1-83B1950EB08A}"/>
              </a:ext>
            </a:extLst>
          </p:cNvPr>
          <p:cNvSpPr/>
          <p:nvPr/>
        </p:nvSpPr>
        <p:spPr>
          <a:xfrm>
            <a:off x="2523435" y="4810410"/>
            <a:ext cx="560173" cy="56841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dirty="0">
                <a:solidFill>
                  <a:schemeClr val="tx1"/>
                </a:solidFill>
              </a:rPr>
              <a:t>1</a:t>
            </a:r>
          </a:p>
        </p:txBody>
      </p:sp>
    </p:spTree>
    <p:extLst>
      <p:ext uri="{BB962C8B-B14F-4D97-AF65-F5344CB8AC3E}">
        <p14:creationId xmlns:p14="http://schemas.microsoft.com/office/powerpoint/2010/main" val="2183664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E88138-48BD-46AA-94F3-3B05DD703F63}"/>
              </a:ext>
            </a:extLst>
          </p:cNvPr>
          <p:cNvSpPr/>
          <p:nvPr/>
        </p:nvSpPr>
        <p:spPr>
          <a:xfrm>
            <a:off x="554182" y="297659"/>
            <a:ext cx="10987577" cy="523220"/>
          </a:xfrm>
          <a:prstGeom prst="rect">
            <a:avLst/>
          </a:prstGeom>
        </p:spPr>
        <p:txBody>
          <a:bodyPr wrap="square">
            <a:spAutoFit/>
          </a:bodyPr>
          <a:lstStyle/>
          <a:p>
            <a:r>
              <a:rPr lang="en-US" sz="2800" b="1" kern="1200" dirty="0">
                <a:solidFill>
                  <a:srgbClr val="FF9F1C"/>
                </a:solidFill>
                <a:latin typeface="Montserrat" charset="0"/>
                <a:ea typeface="+mn-ea"/>
                <a:cs typeface="+mn-cs"/>
              </a:rPr>
              <a:t>MACHINE LEARNING COMPONENTS IN AWS: 2. MODEL</a:t>
            </a:r>
            <a:endParaRPr lang="ru-RU" sz="2800" b="1" kern="1200" dirty="0">
              <a:solidFill>
                <a:srgbClr val="FF9F1C"/>
              </a:solidFill>
              <a:latin typeface="Montserrat" charset="0"/>
              <a:ea typeface="+mn-ea"/>
              <a:cs typeface="+mn-cs"/>
            </a:endParaRPr>
          </a:p>
        </p:txBody>
      </p:sp>
      <p:pic>
        <p:nvPicPr>
          <p:cNvPr id="2" name="Picture 1"/>
          <p:cNvPicPr>
            <a:picLocks noChangeAspect="1"/>
          </p:cNvPicPr>
          <p:nvPr/>
        </p:nvPicPr>
        <p:blipFill rotWithShape="1">
          <a:blip r:embed="rId2"/>
          <a:srcRect l="792"/>
          <a:stretch/>
        </p:blipFill>
        <p:spPr>
          <a:xfrm>
            <a:off x="2781300" y="2214899"/>
            <a:ext cx="6682770" cy="4323265"/>
          </a:xfrm>
          <a:prstGeom prst="rect">
            <a:avLst/>
          </a:prstGeom>
        </p:spPr>
      </p:pic>
      <p:sp>
        <p:nvSpPr>
          <p:cNvPr id="7" name="Rounded Rectangle 6"/>
          <p:cNvSpPr/>
          <p:nvPr/>
        </p:nvSpPr>
        <p:spPr>
          <a:xfrm>
            <a:off x="5133306" y="4202481"/>
            <a:ext cx="1358934" cy="2190699"/>
          </a:xfrm>
          <a:prstGeom prst="roundRect">
            <a:avLst/>
          </a:prstGeom>
          <a:noFill/>
          <a:ln w="57150">
            <a:solidFill>
              <a:srgbClr val="FF9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4516396" y="4714875"/>
            <a:ext cx="560173" cy="56841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dirty="0">
                <a:solidFill>
                  <a:schemeClr val="tx1"/>
                </a:solidFill>
              </a:rPr>
              <a:t>2</a:t>
            </a:r>
          </a:p>
        </p:txBody>
      </p:sp>
      <p:sp>
        <p:nvSpPr>
          <p:cNvPr id="10" name="Rounded Rectangle 5">
            <a:extLst>
              <a:ext uri="{FF2B5EF4-FFF2-40B4-BE49-F238E27FC236}">
                <a16:creationId xmlns:a16="http://schemas.microsoft.com/office/drawing/2014/main" id="{063510FF-9BCC-4DC5-A07A-2898FE5D5946}"/>
              </a:ext>
            </a:extLst>
          </p:cNvPr>
          <p:cNvSpPr/>
          <p:nvPr/>
        </p:nvSpPr>
        <p:spPr>
          <a:xfrm>
            <a:off x="932936" y="1121986"/>
            <a:ext cx="2850293" cy="752283"/>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1. DATA</a:t>
            </a:r>
          </a:p>
        </p:txBody>
      </p:sp>
      <p:sp>
        <p:nvSpPr>
          <p:cNvPr id="11" name="Rounded Rectangle 8">
            <a:extLst>
              <a:ext uri="{FF2B5EF4-FFF2-40B4-BE49-F238E27FC236}">
                <a16:creationId xmlns:a16="http://schemas.microsoft.com/office/drawing/2014/main" id="{63ED4E39-463B-4E47-97C0-CFE234FE8693}"/>
              </a:ext>
            </a:extLst>
          </p:cNvPr>
          <p:cNvSpPr/>
          <p:nvPr/>
        </p:nvSpPr>
        <p:spPr>
          <a:xfrm>
            <a:off x="4553465" y="1121987"/>
            <a:ext cx="2870889" cy="749200"/>
          </a:xfrm>
          <a:prstGeom prst="roundRect">
            <a:avLst/>
          </a:prstGeom>
          <a:solidFill>
            <a:srgbClr val="FF9F1C"/>
          </a:solidFill>
          <a:ln w="5715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2. MODEL</a:t>
            </a:r>
          </a:p>
        </p:txBody>
      </p:sp>
      <p:sp>
        <p:nvSpPr>
          <p:cNvPr id="12" name="Rounded Rectangle 10">
            <a:extLst>
              <a:ext uri="{FF2B5EF4-FFF2-40B4-BE49-F238E27FC236}">
                <a16:creationId xmlns:a16="http://schemas.microsoft.com/office/drawing/2014/main" id="{31E770BD-6882-4018-B2CF-EA547762FF6C}"/>
              </a:ext>
            </a:extLst>
          </p:cNvPr>
          <p:cNvSpPr/>
          <p:nvPr/>
        </p:nvSpPr>
        <p:spPr>
          <a:xfrm>
            <a:off x="8248135" y="1121987"/>
            <a:ext cx="3056239" cy="749200"/>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3. COMPUTE</a:t>
            </a:r>
          </a:p>
        </p:txBody>
      </p:sp>
      <p:sp>
        <p:nvSpPr>
          <p:cNvPr id="13" name="Plus 6">
            <a:extLst>
              <a:ext uri="{FF2B5EF4-FFF2-40B4-BE49-F238E27FC236}">
                <a16:creationId xmlns:a16="http://schemas.microsoft.com/office/drawing/2014/main" id="{3393424C-658C-414D-8A3B-4129F803F4C3}"/>
              </a:ext>
            </a:extLst>
          </p:cNvPr>
          <p:cNvSpPr/>
          <p:nvPr/>
        </p:nvSpPr>
        <p:spPr>
          <a:xfrm>
            <a:off x="3783228" y="1203921"/>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4" name="Plus 11">
            <a:extLst>
              <a:ext uri="{FF2B5EF4-FFF2-40B4-BE49-F238E27FC236}">
                <a16:creationId xmlns:a16="http://schemas.microsoft.com/office/drawing/2014/main" id="{B2742943-A40B-4738-B186-2A3C7C94F8F0}"/>
              </a:ext>
            </a:extLst>
          </p:cNvPr>
          <p:cNvSpPr/>
          <p:nvPr/>
        </p:nvSpPr>
        <p:spPr>
          <a:xfrm>
            <a:off x="7461422" y="1164592"/>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Tree>
    <p:extLst>
      <p:ext uri="{BB962C8B-B14F-4D97-AF65-F5344CB8AC3E}">
        <p14:creationId xmlns:p14="http://schemas.microsoft.com/office/powerpoint/2010/main" val="1338880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5">
            <a:extLst>
              <a:ext uri="{FF2B5EF4-FFF2-40B4-BE49-F238E27FC236}">
                <a16:creationId xmlns:a16="http://schemas.microsoft.com/office/drawing/2014/main" id="{F8C497C0-6A09-4570-9B9E-882565B0C352}"/>
              </a:ext>
            </a:extLst>
          </p:cNvPr>
          <p:cNvSpPr/>
          <p:nvPr/>
        </p:nvSpPr>
        <p:spPr>
          <a:xfrm>
            <a:off x="932936" y="1121986"/>
            <a:ext cx="2850293" cy="752283"/>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1. DATA</a:t>
            </a:r>
          </a:p>
        </p:txBody>
      </p:sp>
      <p:sp>
        <p:nvSpPr>
          <p:cNvPr id="13" name="Rounded Rectangle 8">
            <a:extLst>
              <a:ext uri="{FF2B5EF4-FFF2-40B4-BE49-F238E27FC236}">
                <a16:creationId xmlns:a16="http://schemas.microsoft.com/office/drawing/2014/main" id="{B5D382FA-3557-44D8-91EF-70488C31F0B4}"/>
              </a:ext>
            </a:extLst>
          </p:cNvPr>
          <p:cNvSpPr/>
          <p:nvPr/>
        </p:nvSpPr>
        <p:spPr>
          <a:xfrm>
            <a:off x="4553465" y="1121987"/>
            <a:ext cx="2870889" cy="749200"/>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2. MODEL</a:t>
            </a:r>
          </a:p>
        </p:txBody>
      </p:sp>
      <p:sp>
        <p:nvSpPr>
          <p:cNvPr id="14" name="Rounded Rectangle 10">
            <a:extLst>
              <a:ext uri="{FF2B5EF4-FFF2-40B4-BE49-F238E27FC236}">
                <a16:creationId xmlns:a16="http://schemas.microsoft.com/office/drawing/2014/main" id="{077A1574-917A-458F-9244-55E4DC507B85}"/>
              </a:ext>
            </a:extLst>
          </p:cNvPr>
          <p:cNvSpPr/>
          <p:nvPr/>
        </p:nvSpPr>
        <p:spPr>
          <a:xfrm>
            <a:off x="8248135" y="1121987"/>
            <a:ext cx="3056239" cy="749200"/>
          </a:xfrm>
          <a:prstGeom prst="roundRect">
            <a:avLst/>
          </a:prstGeom>
          <a:solidFill>
            <a:srgbClr val="FF9F1C"/>
          </a:solidFill>
          <a:ln w="5715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3. COMPUTE</a:t>
            </a:r>
          </a:p>
        </p:txBody>
      </p:sp>
      <p:sp>
        <p:nvSpPr>
          <p:cNvPr id="15" name="Plus 6">
            <a:extLst>
              <a:ext uri="{FF2B5EF4-FFF2-40B4-BE49-F238E27FC236}">
                <a16:creationId xmlns:a16="http://schemas.microsoft.com/office/drawing/2014/main" id="{52637F08-1A7B-4167-A1A3-7EA861572B37}"/>
              </a:ext>
            </a:extLst>
          </p:cNvPr>
          <p:cNvSpPr/>
          <p:nvPr/>
        </p:nvSpPr>
        <p:spPr>
          <a:xfrm>
            <a:off x="3783228" y="1203921"/>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6" name="Plus 11">
            <a:extLst>
              <a:ext uri="{FF2B5EF4-FFF2-40B4-BE49-F238E27FC236}">
                <a16:creationId xmlns:a16="http://schemas.microsoft.com/office/drawing/2014/main" id="{92057823-2E4E-4EF1-B041-1F6A823B8C0F}"/>
              </a:ext>
            </a:extLst>
          </p:cNvPr>
          <p:cNvSpPr/>
          <p:nvPr/>
        </p:nvSpPr>
        <p:spPr>
          <a:xfrm>
            <a:off x="7461422" y="1164592"/>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pic>
        <p:nvPicPr>
          <p:cNvPr id="17" name="Picture 16">
            <a:extLst>
              <a:ext uri="{FF2B5EF4-FFF2-40B4-BE49-F238E27FC236}">
                <a16:creationId xmlns:a16="http://schemas.microsoft.com/office/drawing/2014/main" id="{E6041EB5-AD3B-44EF-A811-20DEAF411A14}"/>
              </a:ext>
            </a:extLst>
          </p:cNvPr>
          <p:cNvPicPr>
            <a:picLocks noChangeAspect="1"/>
          </p:cNvPicPr>
          <p:nvPr/>
        </p:nvPicPr>
        <p:blipFill rotWithShape="1">
          <a:blip r:embed="rId2"/>
          <a:srcRect b="1967"/>
          <a:stretch/>
        </p:blipFill>
        <p:spPr>
          <a:xfrm>
            <a:off x="2316150" y="2152726"/>
            <a:ext cx="8065525" cy="4407615"/>
          </a:xfrm>
          <a:prstGeom prst="rect">
            <a:avLst/>
          </a:prstGeom>
        </p:spPr>
      </p:pic>
      <p:sp>
        <p:nvSpPr>
          <p:cNvPr id="8" name="Rounded Rectangle 7"/>
          <p:cNvSpPr/>
          <p:nvPr/>
        </p:nvSpPr>
        <p:spPr>
          <a:xfrm>
            <a:off x="3366668" y="2694401"/>
            <a:ext cx="1735609" cy="1474573"/>
          </a:xfrm>
          <a:prstGeom prst="roundRect">
            <a:avLst/>
          </a:prstGeom>
          <a:noFill/>
          <a:ln w="57150">
            <a:solidFill>
              <a:srgbClr val="FF9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Прямоугольник 9">
            <a:extLst>
              <a:ext uri="{FF2B5EF4-FFF2-40B4-BE49-F238E27FC236}">
                <a16:creationId xmlns:a16="http://schemas.microsoft.com/office/drawing/2014/main" id="{831BBDED-BD37-404E-BF3D-CA6001C96B37}"/>
              </a:ext>
            </a:extLst>
          </p:cNvPr>
          <p:cNvSpPr/>
          <p:nvPr/>
        </p:nvSpPr>
        <p:spPr>
          <a:xfrm>
            <a:off x="554182" y="297659"/>
            <a:ext cx="10987577" cy="523220"/>
          </a:xfrm>
          <a:prstGeom prst="rect">
            <a:avLst/>
          </a:prstGeom>
        </p:spPr>
        <p:txBody>
          <a:bodyPr wrap="square">
            <a:spAutoFit/>
          </a:bodyPr>
          <a:lstStyle/>
          <a:p>
            <a:r>
              <a:rPr lang="en-US" sz="2800" b="1" kern="1200" dirty="0">
                <a:solidFill>
                  <a:srgbClr val="FF9F1C"/>
                </a:solidFill>
                <a:latin typeface="Montserrat" charset="0"/>
                <a:ea typeface="+mn-ea"/>
                <a:cs typeface="+mn-cs"/>
              </a:rPr>
              <a:t>MACHINE LEARNING COMPONENTS IN AWS: 3. COMPUTE</a:t>
            </a:r>
            <a:endParaRPr lang="ru-RU" sz="2800" b="1" kern="1200" dirty="0">
              <a:solidFill>
                <a:srgbClr val="FF9F1C"/>
              </a:solidFill>
              <a:latin typeface="Montserrat" charset="0"/>
              <a:ea typeface="+mn-ea"/>
              <a:cs typeface="+mn-cs"/>
            </a:endParaRPr>
          </a:p>
        </p:txBody>
      </p:sp>
      <p:sp>
        <p:nvSpPr>
          <p:cNvPr id="9" name="Oval 8"/>
          <p:cNvSpPr/>
          <p:nvPr/>
        </p:nvSpPr>
        <p:spPr>
          <a:xfrm>
            <a:off x="2714642" y="3429000"/>
            <a:ext cx="560173" cy="56841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dirty="0">
                <a:solidFill>
                  <a:schemeClr val="tx1"/>
                </a:solidFill>
              </a:rPr>
              <a:t>3</a:t>
            </a:r>
          </a:p>
        </p:txBody>
      </p:sp>
    </p:spTree>
    <p:extLst>
      <p:ext uri="{BB962C8B-B14F-4D97-AF65-F5344CB8AC3E}">
        <p14:creationId xmlns:p14="http://schemas.microsoft.com/office/powerpoint/2010/main" val="1184869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493221" y="1002690"/>
            <a:ext cx="4632499" cy="3168125"/>
            <a:chOff x="544021" y="604737"/>
            <a:chExt cx="4632499" cy="316812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604737"/>
              <a:ext cx="4066078"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AMAZON SIMPLE STORAGE SERVICE (S3)</a:t>
              </a:r>
            </a:p>
          </p:txBody>
        </p:sp>
        <p:cxnSp>
          <p:nvCxnSpPr>
            <p:cNvPr id="5" name="Прямая соединительная линия 4"/>
            <p:cNvCxnSpPr/>
            <p:nvPr/>
          </p:nvCxnSpPr>
          <p:spPr>
            <a:xfrm>
              <a:off x="671022" y="377286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054806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WHAT IS AMAZON S3?</a:t>
            </a:r>
            <a:endParaRPr lang="ru-RU" sz="2800" b="1" kern="1200" dirty="0">
              <a:solidFill>
                <a:srgbClr val="FF9F1C"/>
              </a:solidFill>
              <a:latin typeface="Montserrat" charset="0"/>
              <a:ea typeface="+mn-ea"/>
              <a:cs typeface="+mn-cs"/>
            </a:endParaRPr>
          </a:p>
        </p:txBody>
      </p:sp>
      <p:sp>
        <p:nvSpPr>
          <p:cNvPr id="2" name="Rectangle 1">
            <a:extLst>
              <a:ext uri="{FF2B5EF4-FFF2-40B4-BE49-F238E27FC236}">
                <a16:creationId xmlns:a16="http://schemas.microsoft.com/office/drawing/2014/main" id="{318B14F5-B73B-4BA7-9F6B-CB67FEDC75B8}"/>
              </a:ext>
            </a:extLst>
          </p:cNvPr>
          <p:cNvSpPr/>
          <p:nvPr/>
        </p:nvSpPr>
        <p:spPr>
          <a:xfrm>
            <a:off x="580879" y="847859"/>
            <a:ext cx="11030242" cy="2554545"/>
          </a:xfrm>
          <a:prstGeom prst="rect">
            <a:avLst/>
          </a:prstGeom>
        </p:spPr>
        <p:txBody>
          <a:bodyPr vert="horz" wrap="square" lIns="91440" tIns="45720" rIns="91440" bIns="45720" rtlCol="0">
            <a:spAutoFit/>
          </a:bodyPr>
          <a:lstStyle/>
          <a:p>
            <a:pPr marL="285750" indent="-285750">
              <a:buFont typeface="Arial" panose="020B0604020202020204" pitchFamily="34" charset="0"/>
              <a:buChar char="•"/>
            </a:pPr>
            <a:r>
              <a:rPr lang="en-CA" sz="2000" kern="1200" dirty="0">
                <a:solidFill>
                  <a:schemeClr val="tx1"/>
                </a:solidFill>
                <a:latin typeface="Montserrat" charset="0"/>
                <a:ea typeface="+mn-ea"/>
              </a:rPr>
              <a:t>Amazon Simple Storage Service (Amazon S3) is a storage service that allows enterprises/individuals to store and protect any amount of data. </a:t>
            </a:r>
          </a:p>
          <a:p>
            <a:pPr marL="285750" indent="-285750">
              <a:buFont typeface="Arial" panose="020B0604020202020204" pitchFamily="34" charset="0"/>
              <a:buChar char="•"/>
            </a:pPr>
            <a:r>
              <a:rPr lang="en-CA" sz="2000" kern="1200" dirty="0">
                <a:solidFill>
                  <a:schemeClr val="tx1"/>
                </a:solidFill>
                <a:latin typeface="Montserrat" charset="0"/>
                <a:ea typeface="+mn-ea"/>
              </a:rPr>
              <a:t>Amazon S3 is extremely easy to use and allows enterprises to organize their data and configure finely-tuned access controls. </a:t>
            </a:r>
          </a:p>
          <a:p>
            <a:pPr marL="285750" indent="-285750">
              <a:buFont typeface="Arial" panose="020B0604020202020204" pitchFamily="34" charset="0"/>
              <a:buChar char="•"/>
            </a:pPr>
            <a:r>
              <a:rPr lang="en-CA" sz="2000" kern="1200" dirty="0">
                <a:solidFill>
                  <a:schemeClr val="tx1"/>
                </a:solidFill>
                <a:latin typeface="Montserrat" charset="0"/>
                <a:ea typeface="+mn-ea"/>
              </a:rPr>
              <a:t>Amazon S3 extremely durable to 99.999999999% (11 9’s).</a:t>
            </a:r>
          </a:p>
          <a:p>
            <a:pPr marL="285750" indent="-285750">
              <a:buFont typeface="Arial" panose="020B0604020202020204" pitchFamily="34" charset="0"/>
              <a:buChar char="•"/>
            </a:pPr>
            <a:r>
              <a:rPr lang="en-CA" sz="2000" kern="1200" dirty="0">
                <a:solidFill>
                  <a:schemeClr val="tx1"/>
                </a:solidFill>
                <a:latin typeface="Montserrat" charset="0"/>
                <a:ea typeface="+mn-ea"/>
              </a:rPr>
              <a:t>Amazon S3 is 99.9% available.</a:t>
            </a:r>
          </a:p>
          <a:p>
            <a:pPr marL="285750" indent="-285750">
              <a:buFont typeface="Arial" panose="020B0604020202020204" pitchFamily="34" charset="0"/>
              <a:buChar char="•"/>
            </a:pPr>
            <a:r>
              <a:rPr lang="en-CA" sz="2000" kern="1200" dirty="0">
                <a:solidFill>
                  <a:schemeClr val="tx1"/>
                </a:solidFill>
                <a:latin typeface="Montserrat" charset="0"/>
                <a:ea typeface="+mn-ea"/>
              </a:rPr>
              <a:t>Amazon S3 offers numerous enhanced features such as: </a:t>
            </a:r>
          </a:p>
          <a:p>
            <a:pPr marL="285750" indent="-285750">
              <a:buFont typeface="Arial" panose="020B0604020202020204" pitchFamily="34" charset="0"/>
              <a:buChar char="•"/>
            </a:pPr>
            <a:endParaRPr lang="en-CA" sz="2000" kern="1200" dirty="0">
              <a:solidFill>
                <a:schemeClr val="tx1"/>
              </a:solidFill>
              <a:latin typeface="Montserrat" charset="0"/>
              <a:ea typeface="+mn-ea"/>
            </a:endParaRPr>
          </a:p>
        </p:txBody>
      </p:sp>
      <p:pic>
        <p:nvPicPr>
          <p:cNvPr id="6" name="Picture 2" descr="File:AWS Simple Icons AWS Cloud.svg">
            <a:extLst>
              <a:ext uri="{FF2B5EF4-FFF2-40B4-BE49-F238E27FC236}">
                <a16:creationId xmlns:a16="http://schemas.microsoft.com/office/drawing/2014/main" id="{7CA0E364-35AE-4565-B3FB-6FD82E375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671" y="4261729"/>
            <a:ext cx="2213245" cy="13703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s3 amazon">
            <a:extLst>
              <a:ext uri="{FF2B5EF4-FFF2-40B4-BE49-F238E27FC236}">
                <a16:creationId xmlns:a16="http://schemas.microsoft.com/office/drawing/2014/main" id="{2B4F5246-0B3D-41A9-806B-71995DF268CD}"/>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41647" y="3939167"/>
            <a:ext cx="2015435" cy="2015435"/>
          </a:xfrm>
          <a:prstGeom prst="rect">
            <a:avLst/>
          </a:prstGeom>
          <a:noFill/>
        </p:spPr>
      </p:pic>
      <p:sp>
        <p:nvSpPr>
          <p:cNvPr id="4" name="Rectangle 3">
            <a:extLst>
              <a:ext uri="{FF2B5EF4-FFF2-40B4-BE49-F238E27FC236}">
                <a16:creationId xmlns:a16="http://schemas.microsoft.com/office/drawing/2014/main" id="{69092397-FD68-4201-B47F-3CFD2BEFE9A8}"/>
              </a:ext>
            </a:extLst>
          </p:cNvPr>
          <p:cNvSpPr/>
          <p:nvPr/>
        </p:nvSpPr>
        <p:spPr>
          <a:xfrm>
            <a:off x="904613" y="6173709"/>
            <a:ext cx="11287384" cy="461665"/>
          </a:xfrm>
          <a:prstGeom prst="rect">
            <a:avLst/>
          </a:prstGeom>
        </p:spPr>
        <p:txBody>
          <a:bodyPr wrap="square">
            <a:spAutoFit/>
          </a:bodyPr>
          <a:lstStyle/>
          <a:p>
            <a:r>
              <a:rPr lang="en-US" sz="1200" dirty="0">
                <a:hlinkClick r:id="rId4"/>
              </a:rPr>
              <a:t>Photo Credit: https://commons.wikimedia.org/wiki/File:AWS_Simple_Icons_AWS_Cloud.svg</a:t>
            </a:r>
            <a:endParaRPr lang="en-US" sz="1200" dirty="0"/>
          </a:p>
          <a:p>
            <a:r>
              <a:rPr lang="en-US" sz="1200" dirty="0">
                <a:hlinkClick r:id="rId5"/>
              </a:rPr>
              <a:t>Photo Credit: https://commons.wikimedia.org/wiki/File:AWS_Simple_Icons_Storage_Amazon_S3.svg</a:t>
            </a:r>
            <a:endParaRPr lang="en-US" sz="1200" dirty="0"/>
          </a:p>
        </p:txBody>
      </p:sp>
      <p:sp>
        <p:nvSpPr>
          <p:cNvPr id="11" name="TextBox 10">
            <a:extLst>
              <a:ext uri="{FF2B5EF4-FFF2-40B4-BE49-F238E27FC236}">
                <a16:creationId xmlns:a16="http://schemas.microsoft.com/office/drawing/2014/main" id="{EE13DBE3-9FA2-4AD9-9F47-1CF32979A5E3}"/>
              </a:ext>
            </a:extLst>
          </p:cNvPr>
          <p:cNvSpPr txBox="1"/>
          <p:nvPr/>
        </p:nvSpPr>
        <p:spPr>
          <a:xfrm>
            <a:off x="908813" y="2993829"/>
            <a:ext cx="6096000" cy="1323439"/>
          </a:xfrm>
          <a:prstGeom prst="rect">
            <a:avLst/>
          </a:prstGeom>
          <a:noFill/>
        </p:spPr>
        <p:txBody>
          <a:bodyPr wrap="square">
            <a:spAutoFit/>
          </a:bodyPr>
          <a:lstStyle/>
          <a:p>
            <a:pPr lvl="1"/>
            <a:r>
              <a:rPr lang="en-CA" sz="2000" kern="1200" dirty="0">
                <a:solidFill>
                  <a:schemeClr val="tx1"/>
                </a:solidFill>
                <a:latin typeface="Montserrat" charset="0"/>
                <a:ea typeface="+mn-ea"/>
              </a:rPr>
              <a:t>(1) Scalability</a:t>
            </a:r>
          </a:p>
          <a:p>
            <a:pPr lvl="1"/>
            <a:r>
              <a:rPr lang="en-CA" sz="2000" kern="1200" dirty="0">
                <a:solidFill>
                  <a:schemeClr val="tx1"/>
                </a:solidFill>
                <a:latin typeface="Montserrat" charset="0"/>
                <a:ea typeface="+mn-ea"/>
              </a:rPr>
              <a:t>(2) Data availability</a:t>
            </a:r>
          </a:p>
          <a:p>
            <a:pPr lvl="1"/>
            <a:r>
              <a:rPr lang="en-CA" sz="2000" kern="1200" dirty="0">
                <a:solidFill>
                  <a:schemeClr val="tx1"/>
                </a:solidFill>
                <a:latin typeface="Montserrat" charset="0"/>
                <a:ea typeface="+mn-ea"/>
              </a:rPr>
              <a:t>(3) Security</a:t>
            </a:r>
          </a:p>
          <a:p>
            <a:pPr lvl="1"/>
            <a:r>
              <a:rPr lang="en-CA" sz="2000" kern="1200" dirty="0">
                <a:solidFill>
                  <a:schemeClr val="tx1"/>
                </a:solidFill>
                <a:latin typeface="Montserrat" charset="0"/>
                <a:ea typeface="+mn-ea"/>
              </a:rPr>
              <a:t>(4) Performance </a:t>
            </a:r>
          </a:p>
        </p:txBody>
      </p:sp>
    </p:spTree>
    <p:extLst>
      <p:ext uri="{BB962C8B-B14F-4D97-AF65-F5344CB8AC3E}">
        <p14:creationId xmlns:p14="http://schemas.microsoft.com/office/powerpoint/2010/main" val="4035691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08377" y="267820"/>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WHAT IS AMAZON S3? CONTINUED</a:t>
            </a:r>
            <a:endParaRPr lang="ru-RU" sz="2800" b="1" kern="1200" dirty="0">
              <a:solidFill>
                <a:srgbClr val="FF9F1C"/>
              </a:solidFill>
              <a:latin typeface="Montserrat" charset="0"/>
              <a:ea typeface="+mn-ea"/>
              <a:cs typeface="+mn-cs"/>
            </a:endParaRPr>
          </a:p>
        </p:txBody>
      </p:sp>
      <p:sp>
        <p:nvSpPr>
          <p:cNvPr id="2" name="Rectangle 1">
            <a:extLst>
              <a:ext uri="{FF2B5EF4-FFF2-40B4-BE49-F238E27FC236}">
                <a16:creationId xmlns:a16="http://schemas.microsoft.com/office/drawing/2014/main" id="{318B14F5-B73B-4BA7-9F6B-CB67FEDC75B8}"/>
              </a:ext>
            </a:extLst>
          </p:cNvPr>
          <p:cNvSpPr/>
          <p:nvPr/>
        </p:nvSpPr>
        <p:spPr>
          <a:xfrm>
            <a:off x="330417" y="696035"/>
            <a:ext cx="11918729" cy="4093428"/>
          </a:xfrm>
          <a:prstGeom prst="rect">
            <a:avLst/>
          </a:prstGeom>
        </p:spPr>
        <p:txBody>
          <a:bodyPr vert="horz" wrap="square" lIns="91440" tIns="45720" rIns="91440" bIns="45720" rtlCol="0">
            <a:spAutoFit/>
          </a:bodyPr>
          <a:lstStyle/>
          <a:p>
            <a:pPr marL="285750" indent="-285750">
              <a:buFont typeface="Arial" panose="020B0604020202020204" pitchFamily="34" charset="0"/>
              <a:buChar char="•"/>
            </a:pPr>
            <a:r>
              <a:rPr lang="en-CA" sz="2000" kern="1200" dirty="0">
                <a:solidFill>
                  <a:schemeClr val="tx1"/>
                </a:solidFill>
                <a:latin typeface="Montserrat" charset="0"/>
                <a:ea typeface="+mn-ea"/>
              </a:rPr>
              <a:t>Amazon Simple Storage Service (Amazon S3) is built to be extremely simple and robust. </a:t>
            </a:r>
          </a:p>
          <a:p>
            <a:pPr marL="285750" indent="-285750">
              <a:buFont typeface="Arial" panose="020B0604020202020204" pitchFamily="34" charset="0"/>
              <a:buChar char="•"/>
            </a:pPr>
            <a:r>
              <a:rPr lang="en-CA" sz="2000" kern="1200" dirty="0">
                <a:solidFill>
                  <a:schemeClr val="tx1"/>
                </a:solidFill>
                <a:latin typeface="Montserrat" charset="0"/>
                <a:ea typeface="+mn-ea"/>
              </a:rPr>
              <a:t>Amazon S3 allows customers to store data in buckets or directories (much like folders).</a:t>
            </a:r>
          </a:p>
          <a:p>
            <a:pPr marL="285750" indent="-285750">
              <a:buFont typeface="Arial" panose="020B0604020202020204" pitchFamily="34" charset="0"/>
              <a:buChar char="•"/>
            </a:pPr>
            <a:r>
              <a:rPr lang="en-CA" sz="2000" kern="1200" dirty="0">
                <a:solidFill>
                  <a:schemeClr val="tx1"/>
                </a:solidFill>
                <a:latin typeface="Montserrat" charset="0"/>
                <a:ea typeface="+mn-ea"/>
              </a:rPr>
              <a:t>A bucket is a container for objects stored in Amazon S3. Objects are contained in buckets. </a:t>
            </a:r>
          </a:p>
          <a:p>
            <a:pPr marL="285750" indent="-285750">
              <a:buFont typeface="Arial" panose="020B0604020202020204" pitchFamily="34" charset="0"/>
              <a:buChar char="•"/>
            </a:pPr>
            <a:r>
              <a:rPr lang="en-CA" sz="2000" kern="1200" dirty="0">
                <a:solidFill>
                  <a:schemeClr val="tx1"/>
                </a:solidFill>
                <a:latin typeface="Montserrat" charset="0"/>
                <a:ea typeface="+mn-ea"/>
              </a:rPr>
              <a:t>Each of the buckets will have global (universal) unique name. So, you cannot have the same bucket name as somebody else!</a:t>
            </a:r>
          </a:p>
          <a:p>
            <a:pPr marL="285750" indent="-285750">
              <a:buFont typeface="Arial" panose="020B0604020202020204" pitchFamily="34" charset="0"/>
              <a:buChar char="•"/>
            </a:pPr>
            <a:r>
              <a:rPr lang="en-CA" sz="2000" kern="1200" dirty="0">
                <a:solidFill>
                  <a:schemeClr val="tx1"/>
                </a:solidFill>
                <a:latin typeface="Montserrat" charset="0"/>
                <a:ea typeface="+mn-ea"/>
              </a:rPr>
              <a:t>You can store an infinite amount of data in a bucket in which each object can contain up to 5 TB of data.</a:t>
            </a:r>
          </a:p>
          <a:p>
            <a:pPr marL="285750" indent="-285750">
              <a:buFont typeface="Arial" panose="020B0604020202020204" pitchFamily="34" charset="0"/>
              <a:buChar char="•"/>
            </a:pPr>
            <a:r>
              <a:rPr lang="en-CA" sz="2000" kern="1200" dirty="0">
                <a:solidFill>
                  <a:schemeClr val="tx1"/>
                </a:solidFill>
                <a:latin typeface="Montserrat" charset="0"/>
                <a:ea typeface="+mn-ea"/>
              </a:rPr>
              <a:t>S3 allows anyone to collect, store and analyze the data from anywhere and in any amount.</a:t>
            </a:r>
          </a:p>
          <a:p>
            <a:pPr marL="285750" indent="-285750">
              <a:buFont typeface="Arial" panose="020B0604020202020204" pitchFamily="34" charset="0"/>
              <a:buChar char="•"/>
            </a:pPr>
            <a:r>
              <a:rPr lang="en-CA" sz="2000" kern="1200" dirty="0">
                <a:solidFill>
                  <a:schemeClr val="tx1"/>
                </a:solidFill>
                <a:latin typeface="Montserrat" charset="0"/>
                <a:ea typeface="+mn-ea"/>
              </a:rPr>
              <a:t>Data is stored on 3 different availability zones to ensure data protection.</a:t>
            </a:r>
          </a:p>
          <a:p>
            <a:pPr marL="285750" indent="-285750">
              <a:buFont typeface="Arial" panose="020B0604020202020204" pitchFamily="34" charset="0"/>
              <a:buChar char="•"/>
            </a:pPr>
            <a:r>
              <a:rPr lang="en-US" sz="2000" kern="1200" dirty="0">
                <a:solidFill>
                  <a:schemeClr val="tx1"/>
                </a:solidFill>
                <a:latin typeface="Montserrat" charset="0"/>
                <a:ea typeface="+mn-ea"/>
              </a:rPr>
              <a:t>S3 data is fully encryption to ensure compliance and security.</a:t>
            </a:r>
          </a:p>
          <a:p>
            <a:pPr marL="285750" indent="-285750">
              <a:buFont typeface="Arial" panose="020B0604020202020204" pitchFamily="34" charset="0"/>
              <a:buChar char="•"/>
            </a:pPr>
            <a:r>
              <a:rPr lang="en-US" sz="2000" kern="1200" dirty="0">
                <a:solidFill>
                  <a:schemeClr val="tx1"/>
                </a:solidFill>
                <a:latin typeface="Montserrat" charset="0"/>
                <a:ea typeface="+mn-ea"/>
              </a:rPr>
              <a:t>Great video by AWS: </a:t>
            </a:r>
            <a:r>
              <a:rPr lang="en-US" sz="2000" kern="1200" dirty="0">
                <a:solidFill>
                  <a:schemeClr val="tx1"/>
                </a:solidFill>
                <a:latin typeface="Montserrat" charset="0"/>
                <a:ea typeface="+mn-ea"/>
                <a:hlinkClick r:id="rId2"/>
              </a:rPr>
              <a:t>https://www.youtube.com/watch?v=_I14_sXHO8U&amp;t</a:t>
            </a:r>
            <a:endParaRPr lang="en-US" sz="2000" kern="1200" dirty="0">
              <a:solidFill>
                <a:schemeClr val="tx1"/>
              </a:solidFill>
              <a:latin typeface="Montserrat" charset="0"/>
              <a:ea typeface="+mn-ea"/>
            </a:endParaRPr>
          </a:p>
          <a:p>
            <a:pPr marL="285750" indent="-285750">
              <a:buFont typeface="Arial" panose="020B0604020202020204" pitchFamily="34" charset="0"/>
              <a:buChar char="•"/>
            </a:pPr>
            <a:endParaRPr lang="en-CA" sz="2000" kern="1200" dirty="0">
              <a:solidFill>
                <a:schemeClr val="tx1"/>
              </a:solidFill>
              <a:latin typeface="Montserrat" charset="0"/>
              <a:ea typeface="+mn-ea"/>
            </a:endParaRPr>
          </a:p>
          <a:p>
            <a:pPr marL="285750" indent="-285750">
              <a:buFont typeface="Arial" panose="020B0604020202020204" pitchFamily="34" charset="0"/>
              <a:buChar char="•"/>
            </a:pPr>
            <a:endParaRPr lang="en-US" sz="2000" kern="1200" dirty="0">
              <a:solidFill>
                <a:schemeClr val="tx1"/>
              </a:solidFill>
              <a:latin typeface="Montserrat" charset="0"/>
              <a:ea typeface="+mn-ea"/>
            </a:endParaRPr>
          </a:p>
        </p:txBody>
      </p:sp>
      <p:pic>
        <p:nvPicPr>
          <p:cNvPr id="6" name="Picture 2" descr="File:AWS Simple Icons AWS Cloud.svg">
            <a:extLst>
              <a:ext uri="{FF2B5EF4-FFF2-40B4-BE49-F238E27FC236}">
                <a16:creationId xmlns:a16="http://schemas.microsoft.com/office/drawing/2014/main" id="{7CA0E364-35AE-4565-B3FB-6FD82E375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617" y="4532523"/>
            <a:ext cx="2213245" cy="13703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s3 amazon">
            <a:extLst>
              <a:ext uri="{FF2B5EF4-FFF2-40B4-BE49-F238E27FC236}">
                <a16:creationId xmlns:a16="http://schemas.microsoft.com/office/drawing/2014/main" id="{2B4F5246-0B3D-41A9-806B-71995DF268CD}"/>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32504" y="4279562"/>
            <a:ext cx="2015435" cy="2015435"/>
          </a:xfrm>
          <a:prstGeom prst="rect">
            <a:avLst/>
          </a:prstGeom>
          <a:noFill/>
        </p:spPr>
      </p:pic>
      <p:sp>
        <p:nvSpPr>
          <p:cNvPr id="4" name="Rectangle 3">
            <a:extLst>
              <a:ext uri="{FF2B5EF4-FFF2-40B4-BE49-F238E27FC236}">
                <a16:creationId xmlns:a16="http://schemas.microsoft.com/office/drawing/2014/main" id="{69092397-FD68-4201-B47F-3CFD2BEFE9A8}"/>
              </a:ext>
            </a:extLst>
          </p:cNvPr>
          <p:cNvSpPr/>
          <p:nvPr/>
        </p:nvSpPr>
        <p:spPr>
          <a:xfrm>
            <a:off x="330417" y="6207389"/>
            <a:ext cx="11287384" cy="430887"/>
          </a:xfrm>
          <a:prstGeom prst="rect">
            <a:avLst/>
          </a:prstGeom>
        </p:spPr>
        <p:txBody>
          <a:bodyPr wrap="square">
            <a:spAutoFit/>
          </a:bodyPr>
          <a:lstStyle/>
          <a:p>
            <a:r>
              <a:rPr lang="en-US" sz="1100" dirty="0">
                <a:hlinkClick r:id="rId5"/>
              </a:rPr>
              <a:t>Photo Credit: https://commons.wikimedia.org/wiki/File:AWS_Simple_Icons_AWS_Cloud.svg</a:t>
            </a:r>
            <a:endParaRPr lang="en-US" sz="1100" dirty="0"/>
          </a:p>
          <a:p>
            <a:r>
              <a:rPr lang="en-US" sz="1100" dirty="0">
                <a:hlinkClick r:id="rId6"/>
              </a:rPr>
              <a:t>Photo Credit: https://commons.wikimedia.org/wiki/File:AWS_Simple_Icons_Storage_Amazon_S3.svg</a:t>
            </a:r>
            <a:endParaRPr lang="en-US" sz="1100" dirty="0"/>
          </a:p>
        </p:txBody>
      </p:sp>
    </p:spTree>
    <p:extLst>
      <p:ext uri="{BB962C8B-B14F-4D97-AF65-F5344CB8AC3E}">
        <p14:creationId xmlns:p14="http://schemas.microsoft.com/office/powerpoint/2010/main" val="2257957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6675A6-051F-4015-8A89-7C0D83EFCCD2}"/>
              </a:ext>
            </a:extLst>
          </p:cNvPr>
          <p:cNvPicPr>
            <a:picLocks noChangeAspect="1"/>
          </p:cNvPicPr>
          <p:nvPr/>
        </p:nvPicPr>
        <p:blipFill>
          <a:blip r:embed="rId2"/>
          <a:stretch>
            <a:fillRect/>
          </a:stretch>
        </p:blipFill>
        <p:spPr>
          <a:xfrm>
            <a:off x="978160" y="1622379"/>
            <a:ext cx="10559846" cy="4035886"/>
          </a:xfrm>
          <a:prstGeom prst="rect">
            <a:avLst/>
          </a:prstGeom>
        </p:spPr>
      </p:pic>
      <p:sp>
        <p:nvSpPr>
          <p:cNvPr id="6" name="Прямоугольник 9">
            <a:extLst>
              <a:ext uri="{FF2B5EF4-FFF2-40B4-BE49-F238E27FC236}">
                <a16:creationId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WHAT IS AMAZON </a:t>
            </a:r>
            <a:r>
              <a:rPr lang="en-US" sz="2800" b="1" kern="1200">
                <a:solidFill>
                  <a:srgbClr val="FF9F1C"/>
                </a:solidFill>
                <a:latin typeface="Montserrat" charset="0"/>
                <a:ea typeface="+mn-ea"/>
                <a:cs typeface="+mn-cs"/>
              </a:rPr>
              <a:t>S3?</a:t>
            </a:r>
            <a:endParaRPr lang="ru-RU" sz="2800" b="1" kern="1200" dirty="0">
              <a:solidFill>
                <a:srgbClr val="FF9F1C"/>
              </a:solidFill>
              <a:latin typeface="Montserrat" charset="0"/>
              <a:ea typeface="+mn-ea"/>
              <a:cs typeface="+mn-cs"/>
            </a:endParaRPr>
          </a:p>
        </p:txBody>
      </p:sp>
      <p:cxnSp>
        <p:nvCxnSpPr>
          <p:cNvPr id="8" name="Curved Connector 7"/>
          <p:cNvCxnSpPr>
            <a:cxnSpLocks/>
          </p:cNvCxnSpPr>
          <p:nvPr/>
        </p:nvCxnSpPr>
        <p:spPr>
          <a:xfrm>
            <a:off x="8662219" y="1035814"/>
            <a:ext cx="1114978" cy="1068562"/>
          </a:xfrm>
          <a:prstGeom prst="curvedConnector3">
            <a:avLst/>
          </a:prstGeom>
          <a:ln w="57150">
            <a:solidFill>
              <a:srgbClr val="FF9F1C"/>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0" y="281713"/>
            <a:ext cx="3040872" cy="1015663"/>
          </a:xfrm>
          <a:prstGeom prst="rect">
            <a:avLst/>
          </a:prstGeom>
          <a:noFill/>
        </p:spPr>
        <p:txBody>
          <a:bodyPr wrap="square" rtlCol="0">
            <a:spAutoFit/>
          </a:bodyPr>
          <a:lstStyle/>
          <a:p>
            <a:pPr algn="ctr"/>
            <a:r>
              <a:rPr lang="en-CA" sz="2000" dirty="0">
                <a:solidFill>
                  <a:srgbClr val="FF9F1C"/>
                </a:solidFill>
              </a:rPr>
              <a:t>CREATE A BUCKET AND SIMPLY UPLOAD DATA TO IT </a:t>
            </a:r>
          </a:p>
        </p:txBody>
      </p:sp>
    </p:spTree>
    <p:extLst>
      <p:ext uri="{BB962C8B-B14F-4D97-AF65-F5344CB8AC3E}">
        <p14:creationId xmlns:p14="http://schemas.microsoft.com/office/powerpoint/2010/main" val="825835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85037296-4AE6-4C65-9565-DE659061C258}"/>
              </a:ext>
            </a:extLst>
          </p:cNvPr>
          <p:cNvPicPr>
            <a:picLocks noChangeAspect="1"/>
          </p:cNvPicPr>
          <p:nvPr/>
        </p:nvPicPr>
        <p:blipFill>
          <a:blip r:embed="rId2"/>
          <a:stretch>
            <a:fillRect/>
          </a:stretch>
        </p:blipFill>
        <p:spPr>
          <a:xfrm>
            <a:off x="1414148" y="1641918"/>
            <a:ext cx="10255003" cy="4925467"/>
          </a:xfrm>
          <a:prstGeom prst="rect">
            <a:avLst/>
          </a:prstGeom>
        </p:spPr>
      </p:pic>
      <p:sp>
        <p:nvSpPr>
          <p:cNvPr id="4" name="TextBox 3">
            <a:extLst>
              <a:ext uri="{FF2B5EF4-FFF2-40B4-BE49-F238E27FC236}">
                <a16:creationId xmlns:a16="http://schemas.microsoft.com/office/drawing/2014/main" id="{39A031DE-65B0-47AE-ACBD-57488E0630FF}"/>
              </a:ext>
            </a:extLst>
          </p:cNvPr>
          <p:cNvSpPr txBox="1"/>
          <p:nvPr/>
        </p:nvSpPr>
        <p:spPr>
          <a:xfrm>
            <a:off x="2712720" y="873933"/>
            <a:ext cx="5763752" cy="707886"/>
          </a:xfrm>
          <a:prstGeom prst="rect">
            <a:avLst/>
          </a:prstGeom>
          <a:noFill/>
        </p:spPr>
        <p:txBody>
          <a:bodyPr wrap="square" rtlCol="0">
            <a:spAutoFit/>
          </a:bodyPr>
          <a:lstStyle/>
          <a:p>
            <a:pPr algn="ctr"/>
            <a:r>
              <a:rPr lang="en-CA" sz="2000" dirty="0">
                <a:solidFill>
                  <a:srgbClr val="FF9F1C"/>
                </a:solidFill>
              </a:rPr>
              <a:t>GIVE A NAME TO THE BUCKET, ENABLE ENCRYPTION AND CLICK CREATE</a:t>
            </a:r>
          </a:p>
        </p:txBody>
      </p:sp>
    </p:spTree>
    <p:extLst>
      <p:ext uri="{BB962C8B-B14F-4D97-AF65-F5344CB8AC3E}">
        <p14:creationId xmlns:p14="http://schemas.microsoft.com/office/powerpoint/2010/main" val="140418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FAA1A928-B90E-489C-A6C0-88A4BC8A8AA9}"/>
              </a:ext>
            </a:extLst>
          </p:cNvPr>
          <p:cNvPicPr>
            <a:picLocks noChangeAspect="1"/>
          </p:cNvPicPr>
          <p:nvPr/>
        </p:nvPicPr>
        <p:blipFill>
          <a:blip r:embed="rId2"/>
          <a:stretch>
            <a:fillRect/>
          </a:stretch>
        </p:blipFill>
        <p:spPr>
          <a:xfrm>
            <a:off x="3784638" y="813835"/>
            <a:ext cx="2739586" cy="5662718"/>
          </a:xfrm>
          <a:prstGeom prst="rect">
            <a:avLst/>
          </a:prstGeom>
        </p:spPr>
      </p:pic>
    </p:spTree>
    <p:extLst>
      <p:ext uri="{BB962C8B-B14F-4D97-AF65-F5344CB8AC3E}">
        <p14:creationId xmlns:p14="http://schemas.microsoft.com/office/powerpoint/2010/main" val="3189288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8600" y="130830"/>
            <a:ext cx="10959552" cy="523220"/>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ARTIFICIAL INTELLIGENCE (AI)</a:t>
            </a:r>
          </a:p>
        </p:txBody>
      </p:sp>
      <p:sp>
        <p:nvSpPr>
          <p:cNvPr id="14" name="TextBox 13">
            <a:extLst>
              <a:ext uri="{FF2B5EF4-FFF2-40B4-BE49-F238E27FC236}">
                <a16:creationId xmlns:a16="http://schemas.microsoft.com/office/drawing/2014/main" id="{57B19DA0-5135-494C-9FD6-22347A753636}"/>
              </a:ext>
            </a:extLst>
          </p:cNvPr>
          <p:cNvSpPr txBox="1"/>
          <p:nvPr/>
        </p:nvSpPr>
        <p:spPr>
          <a:xfrm>
            <a:off x="123825" y="656313"/>
            <a:ext cx="11926337" cy="1323439"/>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PPr>
            <a:lvl1pPr marL="342900" indent="-342900">
              <a:buFont typeface="Arial" pitchFamily="34" charset="0"/>
              <a:buChar char="•"/>
              <a:defRPr sz="2000" kern="1200">
                <a:solidFill>
                  <a:schemeClr val="tx1"/>
                </a:solidFill>
                <a:latin typeface="Montserrat" charset="0"/>
                <a:ea typeface="+mn-ea"/>
              </a:defRPr>
            </a:lvl1pPr>
          </a:lstStyle>
          <a:p>
            <a:r>
              <a:rPr lang="en-CA" dirty="0"/>
              <a:t>AI is the science that enable computers to think like humans. </a:t>
            </a:r>
          </a:p>
          <a:p>
            <a:r>
              <a:rPr lang="en-CA" dirty="0"/>
              <a:t>AI allows computers to imitate human intelligence and do things that humans do! </a:t>
            </a:r>
          </a:p>
          <a:p>
            <a:r>
              <a:rPr lang="en-CA" dirty="0"/>
              <a:t>AI can make decision (Example: buy/sell stocks), understand text (Example: read articles), and detect faces.</a:t>
            </a:r>
          </a:p>
        </p:txBody>
      </p:sp>
      <p:pic>
        <p:nvPicPr>
          <p:cNvPr id="15" name="Picture 14">
            <a:extLst>
              <a:ext uri="{FF2B5EF4-FFF2-40B4-BE49-F238E27FC236}">
                <a16:creationId xmlns:a16="http://schemas.microsoft.com/office/drawing/2014/main" id="{A9115546-FF28-44FB-A659-BD3B2BFFD5DA}"/>
              </a:ext>
            </a:extLst>
          </p:cNvPr>
          <p:cNvPicPr>
            <a:picLocks noChangeAspect="1"/>
          </p:cNvPicPr>
          <p:nvPr/>
        </p:nvPicPr>
        <p:blipFill>
          <a:blip r:embed="rId3"/>
          <a:stretch>
            <a:fillRect/>
          </a:stretch>
        </p:blipFill>
        <p:spPr>
          <a:xfrm>
            <a:off x="642890" y="1863077"/>
            <a:ext cx="5453110" cy="4690669"/>
          </a:xfrm>
          <a:prstGeom prst="rect">
            <a:avLst/>
          </a:prstGeom>
        </p:spPr>
      </p:pic>
      <p:pic>
        <p:nvPicPr>
          <p:cNvPr id="5" name="Picture 2" descr="Artificial Intelligence, Brain, Think, Control">
            <a:extLst>
              <a:ext uri="{FF2B5EF4-FFF2-40B4-BE49-F238E27FC236}">
                <a16:creationId xmlns:a16="http://schemas.microsoft.com/office/drawing/2014/main" id="{5C42CCF0-907C-6D71-AF6E-E44D52B44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7624" y="1979752"/>
            <a:ext cx="3170498" cy="21136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8918D4-FFBF-AAF4-6CAD-41AEA8944954}"/>
              </a:ext>
            </a:extLst>
          </p:cNvPr>
          <p:cNvSpPr/>
          <p:nvPr/>
        </p:nvSpPr>
        <p:spPr>
          <a:xfrm>
            <a:off x="228600" y="6437071"/>
            <a:ext cx="8219540" cy="523220"/>
          </a:xfrm>
          <a:prstGeom prst="rect">
            <a:avLst/>
          </a:prstGeom>
        </p:spPr>
        <p:txBody>
          <a:bodyPr wrap="square">
            <a:spAutoFit/>
          </a:bodyPr>
          <a:lstStyle/>
          <a:p>
            <a:r>
              <a:rPr lang="en-CA" sz="1400" b="1" dirty="0"/>
              <a:t>Photo Credit: </a:t>
            </a:r>
            <a:r>
              <a:rPr lang="en-CA" sz="1400" dirty="0">
                <a:hlinkClick r:id="rId5"/>
              </a:rPr>
              <a:t>https://pixabay.com/illustrations/artificial-intelligence-brain-think-4111582/</a:t>
            </a:r>
            <a:endParaRPr lang="en-CA" sz="1400" dirty="0"/>
          </a:p>
          <a:p>
            <a:endParaRPr lang="en-CA" sz="1400" dirty="0"/>
          </a:p>
        </p:txBody>
      </p:sp>
    </p:spTree>
    <p:extLst>
      <p:ext uri="{BB962C8B-B14F-4D97-AF65-F5344CB8AC3E}">
        <p14:creationId xmlns:p14="http://schemas.microsoft.com/office/powerpoint/2010/main" val="1458135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550FF12C-2881-44ED-836A-084A79E446DC}"/>
              </a:ext>
            </a:extLst>
          </p:cNvPr>
          <p:cNvPicPr>
            <a:picLocks noChangeAspect="1"/>
          </p:cNvPicPr>
          <p:nvPr/>
        </p:nvPicPr>
        <p:blipFill>
          <a:blip r:embed="rId2"/>
          <a:stretch>
            <a:fillRect/>
          </a:stretch>
        </p:blipFill>
        <p:spPr>
          <a:xfrm>
            <a:off x="487680" y="1883817"/>
            <a:ext cx="11358880" cy="3935626"/>
          </a:xfrm>
          <a:prstGeom prst="rect">
            <a:avLst/>
          </a:prstGeom>
        </p:spPr>
      </p:pic>
      <p:sp>
        <p:nvSpPr>
          <p:cNvPr id="5" name="TextBox 4">
            <a:extLst>
              <a:ext uri="{FF2B5EF4-FFF2-40B4-BE49-F238E27FC236}">
                <a16:creationId xmlns:a16="http://schemas.microsoft.com/office/drawing/2014/main" id="{50E13D6B-4193-4345-B695-F66378298697}"/>
              </a:ext>
            </a:extLst>
          </p:cNvPr>
          <p:cNvSpPr txBox="1"/>
          <p:nvPr/>
        </p:nvSpPr>
        <p:spPr>
          <a:xfrm>
            <a:off x="2926080" y="994883"/>
            <a:ext cx="5763752" cy="707886"/>
          </a:xfrm>
          <a:prstGeom prst="rect">
            <a:avLst/>
          </a:prstGeom>
          <a:noFill/>
        </p:spPr>
        <p:txBody>
          <a:bodyPr wrap="square" rtlCol="0">
            <a:spAutoFit/>
          </a:bodyPr>
          <a:lstStyle/>
          <a:p>
            <a:pPr algn="ctr"/>
            <a:r>
              <a:rPr lang="en-CA" sz="2000" dirty="0">
                <a:solidFill>
                  <a:srgbClr val="FF9F1C"/>
                </a:solidFill>
              </a:rPr>
              <a:t>BUCKET IS NOW AVAILABLE, YOU CAN UPLOAD DATA TO THE BUCKET</a:t>
            </a:r>
          </a:p>
        </p:txBody>
      </p:sp>
    </p:spTree>
    <p:extLst>
      <p:ext uri="{BB962C8B-B14F-4D97-AF65-F5344CB8AC3E}">
        <p14:creationId xmlns:p14="http://schemas.microsoft.com/office/powerpoint/2010/main" val="2341426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5" name="TextBox 4">
            <a:extLst>
              <a:ext uri="{FF2B5EF4-FFF2-40B4-BE49-F238E27FC236}">
                <a16:creationId xmlns:a16="http://schemas.microsoft.com/office/drawing/2014/main" id="{83FFCDEF-E3E2-44A0-BE2C-A03AF7567D74}"/>
              </a:ext>
            </a:extLst>
          </p:cNvPr>
          <p:cNvSpPr txBox="1"/>
          <p:nvPr/>
        </p:nvSpPr>
        <p:spPr>
          <a:xfrm>
            <a:off x="2926080" y="994883"/>
            <a:ext cx="5763752" cy="707886"/>
          </a:xfrm>
          <a:prstGeom prst="rect">
            <a:avLst/>
          </a:prstGeom>
          <a:noFill/>
        </p:spPr>
        <p:txBody>
          <a:bodyPr wrap="square" rtlCol="0">
            <a:spAutoFit/>
          </a:bodyPr>
          <a:lstStyle/>
          <a:p>
            <a:pPr algn="ctr"/>
            <a:r>
              <a:rPr lang="en-CA" sz="2000" dirty="0">
                <a:solidFill>
                  <a:srgbClr val="FF9F1C"/>
                </a:solidFill>
              </a:rPr>
              <a:t>UPLOAD A PNG IMAGE TO THE NEWLY CREATED BUCKET</a:t>
            </a:r>
          </a:p>
        </p:txBody>
      </p:sp>
      <p:pic>
        <p:nvPicPr>
          <p:cNvPr id="10" name="Picture 9">
            <a:extLst>
              <a:ext uri="{FF2B5EF4-FFF2-40B4-BE49-F238E27FC236}">
                <a16:creationId xmlns:a16="http://schemas.microsoft.com/office/drawing/2014/main" id="{51FDBDFE-95C9-470C-A991-D1600278379F}"/>
              </a:ext>
            </a:extLst>
          </p:cNvPr>
          <p:cNvPicPr>
            <a:picLocks noChangeAspect="1"/>
          </p:cNvPicPr>
          <p:nvPr/>
        </p:nvPicPr>
        <p:blipFill>
          <a:blip r:embed="rId2"/>
          <a:stretch>
            <a:fillRect/>
          </a:stretch>
        </p:blipFill>
        <p:spPr>
          <a:xfrm>
            <a:off x="392832" y="1817212"/>
            <a:ext cx="11011854" cy="3635055"/>
          </a:xfrm>
          <a:prstGeom prst="rect">
            <a:avLst/>
          </a:prstGeom>
        </p:spPr>
      </p:pic>
    </p:spTree>
    <p:extLst>
      <p:ext uri="{BB962C8B-B14F-4D97-AF65-F5344CB8AC3E}">
        <p14:creationId xmlns:p14="http://schemas.microsoft.com/office/powerpoint/2010/main" val="1632207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8" name="TextBox 7">
            <a:extLst>
              <a:ext uri="{FF2B5EF4-FFF2-40B4-BE49-F238E27FC236}">
                <a16:creationId xmlns:a16="http://schemas.microsoft.com/office/drawing/2014/main" id="{0C220F26-43E8-4D87-98F0-17B4D4BC15A5}"/>
              </a:ext>
            </a:extLst>
          </p:cNvPr>
          <p:cNvSpPr txBox="1"/>
          <p:nvPr/>
        </p:nvSpPr>
        <p:spPr>
          <a:xfrm>
            <a:off x="1971676" y="810783"/>
            <a:ext cx="8873088" cy="707886"/>
          </a:xfrm>
          <a:prstGeom prst="rect">
            <a:avLst/>
          </a:prstGeom>
          <a:noFill/>
        </p:spPr>
        <p:txBody>
          <a:bodyPr wrap="square" rtlCol="0">
            <a:spAutoFit/>
          </a:bodyPr>
          <a:lstStyle/>
          <a:p>
            <a:pPr algn="ctr"/>
            <a:r>
              <a:rPr lang="en-CA" sz="2000" dirty="0">
                <a:solidFill>
                  <a:srgbClr val="FF9F1C"/>
                </a:solidFill>
              </a:rPr>
              <a:t>CLICK ON THE OBJECT URL, YOU WILL GET THE ACCESS DENIED MESSAGE BELOW SINCE THE BUCKET IS NOT OPEN TO THE PUBLIC </a:t>
            </a:r>
          </a:p>
        </p:txBody>
      </p:sp>
      <p:pic>
        <p:nvPicPr>
          <p:cNvPr id="10" name="Picture 9">
            <a:extLst>
              <a:ext uri="{FF2B5EF4-FFF2-40B4-BE49-F238E27FC236}">
                <a16:creationId xmlns:a16="http://schemas.microsoft.com/office/drawing/2014/main" id="{DE655EFA-6739-4078-9D6E-36F3ECC53B9B}"/>
              </a:ext>
            </a:extLst>
          </p:cNvPr>
          <p:cNvPicPr>
            <a:picLocks noChangeAspect="1"/>
          </p:cNvPicPr>
          <p:nvPr/>
        </p:nvPicPr>
        <p:blipFill rotWithShape="1">
          <a:blip r:embed="rId2"/>
          <a:srcRect b="45375"/>
          <a:stretch/>
        </p:blipFill>
        <p:spPr>
          <a:xfrm>
            <a:off x="3566161" y="5677251"/>
            <a:ext cx="5273040" cy="1077902"/>
          </a:xfrm>
          <a:prstGeom prst="rect">
            <a:avLst/>
          </a:prstGeom>
        </p:spPr>
      </p:pic>
      <p:pic>
        <p:nvPicPr>
          <p:cNvPr id="15" name="Picture 14">
            <a:extLst>
              <a:ext uri="{FF2B5EF4-FFF2-40B4-BE49-F238E27FC236}">
                <a16:creationId xmlns:a16="http://schemas.microsoft.com/office/drawing/2014/main" id="{01F8B821-08F3-424E-94D7-B80BDA7013EF}"/>
              </a:ext>
            </a:extLst>
          </p:cNvPr>
          <p:cNvPicPr>
            <a:picLocks noChangeAspect="1"/>
          </p:cNvPicPr>
          <p:nvPr/>
        </p:nvPicPr>
        <p:blipFill>
          <a:blip r:embed="rId3"/>
          <a:stretch>
            <a:fillRect/>
          </a:stretch>
        </p:blipFill>
        <p:spPr>
          <a:xfrm>
            <a:off x="1182864" y="1518669"/>
            <a:ext cx="10119467" cy="3906128"/>
          </a:xfrm>
          <a:prstGeom prst="rect">
            <a:avLst/>
          </a:prstGeom>
        </p:spPr>
      </p:pic>
    </p:spTree>
    <p:extLst>
      <p:ext uri="{BB962C8B-B14F-4D97-AF65-F5344CB8AC3E}">
        <p14:creationId xmlns:p14="http://schemas.microsoft.com/office/powerpoint/2010/main" val="1778269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8319E8DB-CD58-4DDB-9582-1AAB48D48787}"/>
              </a:ext>
            </a:extLst>
          </p:cNvPr>
          <p:cNvPicPr>
            <a:picLocks noChangeAspect="1"/>
          </p:cNvPicPr>
          <p:nvPr/>
        </p:nvPicPr>
        <p:blipFill>
          <a:blip r:embed="rId2"/>
          <a:stretch>
            <a:fillRect/>
          </a:stretch>
        </p:blipFill>
        <p:spPr>
          <a:xfrm>
            <a:off x="3431458" y="1351501"/>
            <a:ext cx="5034620" cy="5330775"/>
          </a:xfrm>
          <a:prstGeom prst="rect">
            <a:avLst/>
          </a:prstGeom>
        </p:spPr>
      </p:pic>
      <p:sp>
        <p:nvSpPr>
          <p:cNvPr id="5" name="TextBox 4">
            <a:extLst>
              <a:ext uri="{FF2B5EF4-FFF2-40B4-BE49-F238E27FC236}">
                <a16:creationId xmlns:a16="http://schemas.microsoft.com/office/drawing/2014/main" id="{FE8869A9-AA56-450E-BF11-60580A37B393}"/>
              </a:ext>
            </a:extLst>
          </p:cNvPr>
          <p:cNvSpPr txBox="1"/>
          <p:nvPr/>
        </p:nvSpPr>
        <p:spPr>
          <a:xfrm>
            <a:off x="1971676" y="810783"/>
            <a:ext cx="8873088" cy="400110"/>
          </a:xfrm>
          <a:prstGeom prst="rect">
            <a:avLst/>
          </a:prstGeom>
          <a:noFill/>
        </p:spPr>
        <p:txBody>
          <a:bodyPr wrap="square" rtlCol="0">
            <a:spAutoFit/>
          </a:bodyPr>
          <a:lstStyle/>
          <a:p>
            <a:pPr algn="ctr"/>
            <a:r>
              <a:rPr lang="en-CA" sz="2000" dirty="0">
                <a:solidFill>
                  <a:srgbClr val="FF9F1C"/>
                </a:solidFill>
              </a:rPr>
              <a:t>CLICK ON PERMISSIONS AND THEN SELECT READ ACCESS </a:t>
            </a:r>
          </a:p>
        </p:txBody>
      </p:sp>
    </p:spTree>
    <p:extLst>
      <p:ext uri="{BB962C8B-B14F-4D97-AF65-F5344CB8AC3E}">
        <p14:creationId xmlns:p14="http://schemas.microsoft.com/office/powerpoint/2010/main" val="45872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A8661B9A-D8C4-429A-8D63-7D3DD5156D3A}"/>
              </a:ext>
            </a:extLst>
          </p:cNvPr>
          <p:cNvPicPr>
            <a:picLocks noChangeAspect="1"/>
          </p:cNvPicPr>
          <p:nvPr/>
        </p:nvPicPr>
        <p:blipFill>
          <a:blip r:embed="rId2"/>
          <a:stretch>
            <a:fillRect/>
          </a:stretch>
        </p:blipFill>
        <p:spPr>
          <a:xfrm>
            <a:off x="462116" y="1301120"/>
            <a:ext cx="10903974" cy="4981895"/>
          </a:xfrm>
          <a:prstGeom prst="rect">
            <a:avLst/>
          </a:prstGeom>
        </p:spPr>
      </p:pic>
      <p:sp>
        <p:nvSpPr>
          <p:cNvPr id="5" name="TextBox 4">
            <a:extLst>
              <a:ext uri="{FF2B5EF4-FFF2-40B4-BE49-F238E27FC236}">
                <a16:creationId xmlns:a16="http://schemas.microsoft.com/office/drawing/2014/main" id="{6FD95801-CAF9-4382-80E3-5CAC3A622061}"/>
              </a:ext>
            </a:extLst>
          </p:cNvPr>
          <p:cNvSpPr txBox="1"/>
          <p:nvPr/>
        </p:nvSpPr>
        <p:spPr>
          <a:xfrm>
            <a:off x="1971676" y="810783"/>
            <a:ext cx="8873088" cy="400110"/>
          </a:xfrm>
          <a:prstGeom prst="rect">
            <a:avLst/>
          </a:prstGeom>
          <a:noFill/>
        </p:spPr>
        <p:txBody>
          <a:bodyPr wrap="square" rtlCol="0">
            <a:spAutoFit/>
          </a:bodyPr>
          <a:lstStyle/>
          <a:p>
            <a:pPr algn="ctr"/>
            <a:r>
              <a:rPr lang="en-CA" sz="2000" dirty="0">
                <a:solidFill>
                  <a:srgbClr val="FF9F1C"/>
                </a:solidFill>
              </a:rPr>
              <a:t>NOW YOU SHOULD SEE THE IMAGE</a:t>
            </a:r>
          </a:p>
        </p:txBody>
      </p:sp>
    </p:spTree>
    <p:extLst>
      <p:ext uri="{BB962C8B-B14F-4D97-AF65-F5344CB8AC3E}">
        <p14:creationId xmlns:p14="http://schemas.microsoft.com/office/powerpoint/2010/main" val="4094076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493221" y="1002690"/>
            <a:ext cx="4632499" cy="3168125"/>
            <a:chOff x="544021" y="604737"/>
            <a:chExt cx="4632499" cy="316812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604737"/>
              <a:ext cx="4066078"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AMAZON ELASTIC COMPUTE CLOUD (EC2)</a:t>
              </a:r>
            </a:p>
          </p:txBody>
        </p:sp>
        <p:cxnSp>
          <p:nvCxnSpPr>
            <p:cNvPr id="5" name="Прямая соединительная линия 4"/>
            <p:cNvCxnSpPr/>
            <p:nvPr/>
          </p:nvCxnSpPr>
          <p:spPr>
            <a:xfrm>
              <a:off x="671022" y="377286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437618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4">
            <a:extLst>
              <a:ext uri="{FF2B5EF4-FFF2-40B4-BE49-F238E27FC236}">
                <a16:creationId xmlns:a16="http://schemas.microsoft.com/office/drawing/2014/main" id="{08BFAE38-B926-B14A-A311-E6DCC74E63CC}"/>
              </a:ext>
            </a:extLst>
          </p:cNvPr>
          <p:cNvSpPr/>
          <p:nvPr/>
        </p:nvSpPr>
        <p:spPr>
          <a:xfrm>
            <a:off x="331067" y="241169"/>
            <a:ext cx="12175089"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 INTRODUCTION</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ED401EDB-ED13-E14C-948A-AE6C34494BB7}"/>
              </a:ext>
            </a:extLst>
          </p:cNvPr>
          <p:cNvSpPr/>
          <p:nvPr/>
        </p:nvSpPr>
        <p:spPr>
          <a:xfrm>
            <a:off x="320273" y="826501"/>
            <a:ext cx="12185883" cy="2554545"/>
          </a:xfrm>
          <a:prstGeom prst="rect">
            <a:avLst/>
          </a:prstGeom>
        </p:spPr>
        <p:txBody>
          <a:bodyPr vert="horz" wrap="square" lIns="91440" tIns="45720" rIns="91440" bIns="45720" rtlCol="0">
            <a:spAutoFit/>
          </a:bodyPr>
          <a:lstStyle/>
          <a:p>
            <a:pPr marL="285750" indent="-285750">
              <a:buFont typeface="Arial" panose="020B0604020202020204" pitchFamily="34" charset="0"/>
              <a:buChar char="•"/>
            </a:pPr>
            <a:r>
              <a:rPr lang="en-CA" sz="2000" kern="1200" dirty="0">
                <a:solidFill>
                  <a:schemeClr val="tx1"/>
                </a:solidFill>
                <a:latin typeface="Montserrat" charset="0"/>
                <a:ea typeface="+mn-ea"/>
              </a:rPr>
              <a:t>Amazon Elastic Compute Cloud (EC2) offers resizable compute capacity in the cloud. </a:t>
            </a:r>
          </a:p>
          <a:p>
            <a:pPr marL="285750" indent="-285750">
              <a:buFont typeface="Arial" panose="020B0604020202020204" pitchFamily="34" charset="0"/>
              <a:buChar char="•"/>
            </a:pPr>
            <a:r>
              <a:rPr lang="en-CA" sz="2000" kern="1200" dirty="0">
                <a:solidFill>
                  <a:schemeClr val="tx1"/>
                </a:solidFill>
                <a:latin typeface="Montserrat" charset="0"/>
                <a:ea typeface="+mn-ea"/>
              </a:rPr>
              <a:t>AWS EC2 can be used to acquire, configure and scale capacity in a very easy fashion.</a:t>
            </a:r>
          </a:p>
          <a:p>
            <a:pPr marL="285750" indent="-285750">
              <a:buFont typeface="Arial" panose="020B0604020202020204" pitchFamily="34" charset="0"/>
              <a:buChar char="•"/>
            </a:pPr>
            <a:r>
              <a:rPr lang="en-CA" sz="2000" kern="1200" dirty="0">
                <a:solidFill>
                  <a:schemeClr val="tx1"/>
                </a:solidFill>
                <a:latin typeface="Montserrat" charset="0"/>
                <a:ea typeface="+mn-ea"/>
              </a:rPr>
              <a:t>EC2 is a service that allows you to simply rent a server in the cloud.</a:t>
            </a:r>
          </a:p>
          <a:p>
            <a:pPr marL="285750" indent="-285750">
              <a:buFont typeface="Arial" panose="020B0604020202020204" pitchFamily="34" charset="0"/>
              <a:buChar char="•"/>
            </a:pPr>
            <a:r>
              <a:rPr lang="en-CA" sz="2000" kern="1200" dirty="0">
                <a:solidFill>
                  <a:schemeClr val="tx1"/>
                </a:solidFill>
                <a:latin typeface="Montserrat" charset="0"/>
                <a:ea typeface="+mn-ea"/>
              </a:rPr>
              <a:t>EC2 offers 7x fewer downtime hours than the next largest cloud provider.</a:t>
            </a:r>
          </a:p>
          <a:p>
            <a:pPr marL="285750" indent="-285750">
              <a:buFont typeface="Arial" panose="020B0604020202020204" pitchFamily="34" charset="0"/>
              <a:buChar char="•"/>
            </a:pPr>
            <a:r>
              <a:rPr lang="en-CA" sz="2000" kern="1200" dirty="0">
                <a:solidFill>
                  <a:schemeClr val="tx1"/>
                </a:solidFill>
                <a:latin typeface="Montserrat" charset="0"/>
                <a:ea typeface="+mn-ea"/>
              </a:rPr>
              <a:t>EC2 covers 22 regions and 69 availability zones all over the world.</a:t>
            </a:r>
          </a:p>
          <a:p>
            <a:pPr marL="285750" indent="-285750">
              <a:buFont typeface="Arial" panose="020B0604020202020204" pitchFamily="34" charset="0"/>
              <a:buChar char="•"/>
            </a:pPr>
            <a:r>
              <a:rPr lang="en-CA" sz="2000" kern="1200" dirty="0">
                <a:solidFill>
                  <a:schemeClr val="tx1"/>
                </a:solidFill>
                <a:latin typeface="Montserrat" charset="0"/>
                <a:ea typeface="+mn-ea"/>
              </a:rPr>
              <a:t>Note: EC2 is a compute service which is NOT serverless (lambda is serverless).</a:t>
            </a:r>
          </a:p>
          <a:p>
            <a:pPr marL="285750" indent="-285750">
              <a:buFont typeface="Arial" panose="020B0604020202020204" pitchFamily="34" charset="0"/>
              <a:buChar char="•"/>
            </a:pPr>
            <a:endParaRPr lang="en-CA" sz="2000" kern="1200" dirty="0">
              <a:solidFill>
                <a:schemeClr val="tx1"/>
              </a:solidFill>
              <a:latin typeface="Montserrat" charset="0"/>
              <a:ea typeface="+mn-ea"/>
            </a:endParaRPr>
          </a:p>
          <a:p>
            <a:pPr marL="285750" indent="-285750">
              <a:buFont typeface="Arial" panose="020B0604020202020204" pitchFamily="34" charset="0"/>
              <a:buChar char="•"/>
            </a:pPr>
            <a:endParaRPr lang="en-CA" sz="2000" kern="1200" dirty="0">
              <a:solidFill>
                <a:schemeClr val="tx1"/>
              </a:solidFill>
              <a:latin typeface="Montserrat" charset="0"/>
              <a:ea typeface="+mn-ea"/>
            </a:endParaRPr>
          </a:p>
        </p:txBody>
      </p:sp>
      <p:sp>
        <p:nvSpPr>
          <p:cNvPr id="7" name="Rectangle 6">
            <a:extLst>
              <a:ext uri="{FF2B5EF4-FFF2-40B4-BE49-F238E27FC236}">
                <a16:creationId xmlns:a16="http://schemas.microsoft.com/office/drawing/2014/main" id="{528F2AC5-85CE-A749-AC4E-C9A415165C47}"/>
              </a:ext>
            </a:extLst>
          </p:cNvPr>
          <p:cNvSpPr/>
          <p:nvPr/>
        </p:nvSpPr>
        <p:spPr>
          <a:xfrm>
            <a:off x="3444044" y="6385998"/>
            <a:ext cx="6096000" cy="461665"/>
          </a:xfrm>
          <a:prstGeom prst="rect">
            <a:avLst/>
          </a:prstGeom>
        </p:spPr>
        <p:txBody>
          <a:bodyPr>
            <a:spAutoFit/>
          </a:bodyPr>
          <a:lstStyle/>
          <a:p>
            <a:r>
              <a:rPr lang="en-US" sz="1200" dirty="0">
                <a:solidFill>
                  <a:srgbClr val="002060"/>
                </a:solidFill>
                <a:hlinkClick r:id="rId2">
                  <a:extLst>
                    <a:ext uri="{A12FA001-AC4F-418D-AE19-62706E023703}">
                      <ahyp:hlinkClr xmlns:ahyp="http://schemas.microsoft.com/office/drawing/2018/hyperlinkcolor" val="tx"/>
                    </a:ext>
                  </a:extLst>
                </a:hlinkClick>
              </a:rPr>
              <a:t>Photo Credit: https://pixabay.com/photos/transistors-gpu-processor-pc-chip-1137502/</a:t>
            </a:r>
            <a:endParaRPr lang="en-US" sz="1200" dirty="0">
              <a:solidFill>
                <a:srgbClr val="002060"/>
              </a:solidFill>
            </a:endParaRPr>
          </a:p>
          <a:p>
            <a:endParaRPr lang="en-US" sz="1200" dirty="0">
              <a:solidFill>
                <a:srgbClr val="002060"/>
              </a:solidFill>
            </a:endParaRPr>
          </a:p>
        </p:txBody>
      </p:sp>
      <p:sp>
        <p:nvSpPr>
          <p:cNvPr id="15" name="Rectangle 14">
            <a:extLst>
              <a:ext uri="{FF2B5EF4-FFF2-40B4-BE49-F238E27FC236}">
                <a16:creationId xmlns:a16="http://schemas.microsoft.com/office/drawing/2014/main" id="{16B04FE5-7221-40E5-979C-713394F43E15}"/>
              </a:ext>
            </a:extLst>
          </p:cNvPr>
          <p:cNvSpPr/>
          <p:nvPr/>
        </p:nvSpPr>
        <p:spPr>
          <a:xfrm>
            <a:off x="1329342" y="5377834"/>
            <a:ext cx="2438400" cy="400110"/>
          </a:xfrm>
          <a:prstGeom prst="rect">
            <a:avLst/>
          </a:prstGeom>
        </p:spPr>
        <p:txBody>
          <a:bodyPr wrap="square">
            <a:spAutoFit/>
          </a:bodyPr>
          <a:lstStyle/>
          <a:p>
            <a:pPr algn="ctr"/>
            <a:r>
              <a:rPr lang="en-CA" sz="2000" b="1" dirty="0">
                <a:solidFill>
                  <a:srgbClr val="FF9F1C"/>
                </a:solidFill>
                <a:latin typeface="Montserrat" charset="0"/>
              </a:rPr>
              <a:t>AMAZON EC2</a:t>
            </a:r>
          </a:p>
        </p:txBody>
      </p:sp>
      <p:sp>
        <p:nvSpPr>
          <p:cNvPr id="16" name="Rectangle: Rounded Corners 15">
            <a:extLst>
              <a:ext uri="{FF2B5EF4-FFF2-40B4-BE49-F238E27FC236}">
                <a16:creationId xmlns:a16="http://schemas.microsoft.com/office/drawing/2014/main" id="{91840D1E-30C1-4F11-B45A-4E49FDB76EE4}"/>
              </a:ext>
            </a:extLst>
          </p:cNvPr>
          <p:cNvSpPr/>
          <p:nvPr/>
        </p:nvSpPr>
        <p:spPr>
          <a:xfrm>
            <a:off x="1228949" y="3133049"/>
            <a:ext cx="2639184" cy="2143794"/>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pic>
        <p:nvPicPr>
          <p:cNvPr id="6" name="Picture 5">
            <a:extLst>
              <a:ext uri="{FF2B5EF4-FFF2-40B4-BE49-F238E27FC236}">
                <a16:creationId xmlns:a16="http://schemas.microsoft.com/office/drawing/2014/main" id="{252CBCB9-28A3-4996-B4A6-86616EC60D11}"/>
              </a:ext>
            </a:extLst>
          </p:cNvPr>
          <p:cNvPicPr>
            <a:picLocks noChangeAspect="1"/>
          </p:cNvPicPr>
          <p:nvPr/>
        </p:nvPicPr>
        <p:blipFill rotWithShape="1">
          <a:blip r:embed="rId3"/>
          <a:srcRect l="7149"/>
          <a:stretch/>
        </p:blipFill>
        <p:spPr>
          <a:xfrm>
            <a:off x="1726811" y="3255068"/>
            <a:ext cx="1814297" cy="1874766"/>
          </a:xfrm>
          <a:prstGeom prst="rect">
            <a:avLst/>
          </a:prstGeom>
        </p:spPr>
      </p:pic>
      <p:pic>
        <p:nvPicPr>
          <p:cNvPr id="9" name="Picture 8">
            <a:extLst>
              <a:ext uri="{FF2B5EF4-FFF2-40B4-BE49-F238E27FC236}">
                <a16:creationId xmlns:a16="http://schemas.microsoft.com/office/drawing/2014/main" id="{C265C3D8-4D29-4922-B7E6-BA9F885899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5863" y="2856353"/>
            <a:ext cx="2792361" cy="3371627"/>
          </a:xfrm>
          <a:prstGeom prst="rect">
            <a:avLst/>
          </a:prstGeom>
        </p:spPr>
      </p:pic>
    </p:spTree>
    <p:extLst>
      <p:ext uri="{BB962C8B-B14F-4D97-AF65-F5344CB8AC3E}">
        <p14:creationId xmlns:p14="http://schemas.microsoft.com/office/powerpoint/2010/main" val="21084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4">
            <a:extLst>
              <a:ext uri="{FF2B5EF4-FFF2-40B4-BE49-F238E27FC236}">
                <a16:creationId xmlns:a16="http://schemas.microsoft.com/office/drawing/2014/main" id="{08BFAE38-B926-B14A-A311-E6DCC74E63CC}"/>
              </a:ext>
            </a:extLst>
          </p:cNvPr>
          <p:cNvSpPr/>
          <p:nvPr/>
        </p:nvSpPr>
        <p:spPr>
          <a:xfrm>
            <a:off x="331067" y="241169"/>
            <a:ext cx="12175089"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INSTANCE TYPES SELECTION</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ED401EDB-ED13-E14C-948A-AE6C34494BB7}"/>
              </a:ext>
            </a:extLst>
          </p:cNvPr>
          <p:cNvSpPr/>
          <p:nvPr/>
        </p:nvSpPr>
        <p:spPr>
          <a:xfrm>
            <a:off x="331063" y="667768"/>
            <a:ext cx="11003683" cy="707886"/>
          </a:xfrm>
          <a:prstGeom prst="rect">
            <a:avLst/>
          </a:prstGeom>
        </p:spPr>
        <p:txBody>
          <a:bodyPr vert="horz" wrap="square" lIns="91440" tIns="45720" rIns="91440" bIns="45720" rtlCol="0">
            <a:spAutoFit/>
          </a:bodyPr>
          <a:lstStyle/>
          <a:p>
            <a:pPr marL="285750" indent="-285750">
              <a:buFont typeface="Arial" panose="020B0604020202020204" pitchFamily="34" charset="0"/>
              <a:buChar char="•"/>
            </a:pPr>
            <a:r>
              <a:rPr lang="en-CA" sz="2000" kern="1200" dirty="0">
                <a:solidFill>
                  <a:schemeClr val="tx1"/>
                </a:solidFill>
                <a:latin typeface="Montserrat" charset="0"/>
                <a:ea typeface="+mn-ea"/>
              </a:rPr>
              <a:t>Check this out for a full list of ML instance Types: </a:t>
            </a:r>
            <a:r>
              <a:rPr lang="en-US" sz="2000" kern="1200" dirty="0">
                <a:solidFill>
                  <a:schemeClr val="tx1"/>
                </a:solidFill>
                <a:latin typeface="Montserrat" charset="0"/>
                <a:ea typeface="+mn-ea"/>
                <a:hlinkClick r:id="rId2"/>
              </a:rPr>
              <a:t>https://aws.amazon.com/sagemaker/pricing/instance-types/</a:t>
            </a:r>
            <a:endParaRPr lang="en-CA" sz="2000" kern="1200" dirty="0">
              <a:solidFill>
                <a:schemeClr val="tx1"/>
              </a:solidFill>
              <a:latin typeface="Montserrat" charset="0"/>
              <a:ea typeface="+mn-ea"/>
            </a:endParaRPr>
          </a:p>
        </p:txBody>
      </p:sp>
      <p:pic>
        <p:nvPicPr>
          <p:cNvPr id="2" name="Picture 1">
            <a:extLst>
              <a:ext uri="{FF2B5EF4-FFF2-40B4-BE49-F238E27FC236}">
                <a16:creationId xmlns:a16="http://schemas.microsoft.com/office/drawing/2014/main" id="{18349E88-8BF8-43B6-8356-B3A951CEFB30}"/>
              </a:ext>
            </a:extLst>
          </p:cNvPr>
          <p:cNvPicPr>
            <a:picLocks noChangeAspect="1"/>
          </p:cNvPicPr>
          <p:nvPr/>
        </p:nvPicPr>
        <p:blipFill>
          <a:blip r:embed="rId3"/>
          <a:stretch>
            <a:fillRect/>
          </a:stretch>
        </p:blipFill>
        <p:spPr>
          <a:xfrm>
            <a:off x="238122" y="1848536"/>
            <a:ext cx="5594783" cy="1317481"/>
          </a:xfrm>
          <a:prstGeom prst="rect">
            <a:avLst/>
          </a:prstGeom>
        </p:spPr>
      </p:pic>
      <p:pic>
        <p:nvPicPr>
          <p:cNvPr id="8" name="Picture 7">
            <a:extLst>
              <a:ext uri="{FF2B5EF4-FFF2-40B4-BE49-F238E27FC236}">
                <a16:creationId xmlns:a16="http://schemas.microsoft.com/office/drawing/2014/main" id="{26CAAD55-B201-409B-AE3A-41C068DD066B}"/>
              </a:ext>
            </a:extLst>
          </p:cNvPr>
          <p:cNvPicPr>
            <a:picLocks noChangeAspect="1"/>
          </p:cNvPicPr>
          <p:nvPr/>
        </p:nvPicPr>
        <p:blipFill>
          <a:blip r:embed="rId4"/>
          <a:stretch>
            <a:fillRect/>
          </a:stretch>
        </p:blipFill>
        <p:spPr>
          <a:xfrm>
            <a:off x="6017461" y="1828305"/>
            <a:ext cx="5989979" cy="1430917"/>
          </a:xfrm>
          <a:prstGeom prst="rect">
            <a:avLst/>
          </a:prstGeom>
        </p:spPr>
      </p:pic>
      <p:pic>
        <p:nvPicPr>
          <p:cNvPr id="9" name="Picture 8">
            <a:extLst>
              <a:ext uri="{FF2B5EF4-FFF2-40B4-BE49-F238E27FC236}">
                <a16:creationId xmlns:a16="http://schemas.microsoft.com/office/drawing/2014/main" id="{09E63EA3-698B-4253-9C60-9BD2C505201E}"/>
              </a:ext>
            </a:extLst>
          </p:cNvPr>
          <p:cNvPicPr>
            <a:picLocks noChangeAspect="1"/>
          </p:cNvPicPr>
          <p:nvPr/>
        </p:nvPicPr>
        <p:blipFill rotWithShape="1">
          <a:blip r:embed="rId5"/>
          <a:srcRect t="3795" r="-1515" b="-1"/>
          <a:stretch/>
        </p:blipFill>
        <p:spPr>
          <a:xfrm>
            <a:off x="331066" y="3787427"/>
            <a:ext cx="5580414" cy="1430917"/>
          </a:xfrm>
          <a:prstGeom prst="rect">
            <a:avLst/>
          </a:prstGeom>
        </p:spPr>
      </p:pic>
      <p:pic>
        <p:nvPicPr>
          <p:cNvPr id="10" name="Picture 9">
            <a:extLst>
              <a:ext uri="{FF2B5EF4-FFF2-40B4-BE49-F238E27FC236}">
                <a16:creationId xmlns:a16="http://schemas.microsoft.com/office/drawing/2014/main" id="{01395ECC-CDE0-45B7-BE07-AD02BF99A62A}"/>
              </a:ext>
            </a:extLst>
          </p:cNvPr>
          <p:cNvPicPr>
            <a:picLocks noChangeAspect="1"/>
          </p:cNvPicPr>
          <p:nvPr/>
        </p:nvPicPr>
        <p:blipFill>
          <a:blip r:embed="rId6"/>
          <a:stretch>
            <a:fillRect/>
          </a:stretch>
        </p:blipFill>
        <p:spPr>
          <a:xfrm>
            <a:off x="5962099" y="3846420"/>
            <a:ext cx="6096000" cy="1098012"/>
          </a:xfrm>
          <a:prstGeom prst="rect">
            <a:avLst/>
          </a:prstGeom>
        </p:spPr>
      </p:pic>
      <p:sp>
        <p:nvSpPr>
          <p:cNvPr id="11" name="TextBox 10">
            <a:extLst>
              <a:ext uri="{FF2B5EF4-FFF2-40B4-BE49-F238E27FC236}">
                <a16:creationId xmlns:a16="http://schemas.microsoft.com/office/drawing/2014/main" id="{A8BFF49A-D216-4178-94DF-F260B9448BEB}"/>
              </a:ext>
            </a:extLst>
          </p:cNvPr>
          <p:cNvSpPr txBox="1"/>
          <p:nvPr/>
        </p:nvSpPr>
        <p:spPr>
          <a:xfrm>
            <a:off x="331067" y="1515314"/>
            <a:ext cx="5062348" cy="400110"/>
          </a:xfrm>
          <a:prstGeom prst="rect">
            <a:avLst/>
          </a:prstGeom>
          <a:noFill/>
        </p:spPr>
        <p:txBody>
          <a:bodyPr wrap="square" rtlCol="0">
            <a:spAutoFit/>
          </a:bodyPr>
          <a:lstStyle/>
          <a:p>
            <a:pPr algn="ctr"/>
            <a:r>
              <a:rPr lang="en-CA" sz="2000" dirty="0">
                <a:solidFill>
                  <a:srgbClr val="FF9F1C"/>
                </a:solidFill>
              </a:rPr>
              <a:t>STANDARD</a:t>
            </a:r>
            <a:endParaRPr lang="en-US" sz="2000" dirty="0">
              <a:solidFill>
                <a:srgbClr val="FF9F1C"/>
              </a:solidFill>
            </a:endParaRPr>
          </a:p>
        </p:txBody>
      </p:sp>
      <p:sp>
        <p:nvSpPr>
          <p:cNvPr id="12" name="TextBox 11">
            <a:extLst>
              <a:ext uri="{FF2B5EF4-FFF2-40B4-BE49-F238E27FC236}">
                <a16:creationId xmlns:a16="http://schemas.microsoft.com/office/drawing/2014/main" id="{784FC6C0-3571-492C-B5D6-DE6C24382C5C}"/>
              </a:ext>
            </a:extLst>
          </p:cNvPr>
          <p:cNvSpPr txBox="1"/>
          <p:nvPr/>
        </p:nvSpPr>
        <p:spPr>
          <a:xfrm>
            <a:off x="6798587" y="1533457"/>
            <a:ext cx="5062348" cy="400110"/>
          </a:xfrm>
          <a:prstGeom prst="rect">
            <a:avLst/>
          </a:prstGeom>
          <a:noFill/>
        </p:spPr>
        <p:txBody>
          <a:bodyPr wrap="square" rtlCol="0">
            <a:spAutoFit/>
          </a:bodyPr>
          <a:lstStyle/>
          <a:p>
            <a:pPr algn="ctr"/>
            <a:r>
              <a:rPr lang="en-CA" sz="2000" dirty="0">
                <a:solidFill>
                  <a:srgbClr val="FF9F1C"/>
                </a:solidFill>
              </a:rPr>
              <a:t>MEMORY OPTIMIZED</a:t>
            </a:r>
            <a:endParaRPr lang="en-US" sz="2000" dirty="0">
              <a:solidFill>
                <a:srgbClr val="FF9F1C"/>
              </a:solidFill>
            </a:endParaRPr>
          </a:p>
        </p:txBody>
      </p:sp>
      <p:sp>
        <p:nvSpPr>
          <p:cNvPr id="13" name="TextBox 12">
            <a:extLst>
              <a:ext uri="{FF2B5EF4-FFF2-40B4-BE49-F238E27FC236}">
                <a16:creationId xmlns:a16="http://schemas.microsoft.com/office/drawing/2014/main" id="{209EBBAE-5C5F-4011-8706-0A971E5A35D7}"/>
              </a:ext>
            </a:extLst>
          </p:cNvPr>
          <p:cNvSpPr txBox="1"/>
          <p:nvPr/>
        </p:nvSpPr>
        <p:spPr>
          <a:xfrm>
            <a:off x="504339" y="3386573"/>
            <a:ext cx="5062348" cy="400110"/>
          </a:xfrm>
          <a:prstGeom prst="rect">
            <a:avLst/>
          </a:prstGeom>
          <a:noFill/>
        </p:spPr>
        <p:txBody>
          <a:bodyPr wrap="square" rtlCol="0">
            <a:spAutoFit/>
          </a:bodyPr>
          <a:lstStyle/>
          <a:p>
            <a:pPr algn="ctr"/>
            <a:r>
              <a:rPr lang="en-CA" sz="2000" dirty="0">
                <a:solidFill>
                  <a:srgbClr val="FF9F1C"/>
                </a:solidFill>
              </a:rPr>
              <a:t>COMPUTE OPTIMIZED</a:t>
            </a:r>
            <a:endParaRPr lang="en-US" sz="2000" dirty="0">
              <a:solidFill>
                <a:srgbClr val="FF9F1C"/>
              </a:solidFill>
            </a:endParaRPr>
          </a:p>
        </p:txBody>
      </p:sp>
      <p:sp>
        <p:nvSpPr>
          <p:cNvPr id="14" name="TextBox 13">
            <a:extLst>
              <a:ext uri="{FF2B5EF4-FFF2-40B4-BE49-F238E27FC236}">
                <a16:creationId xmlns:a16="http://schemas.microsoft.com/office/drawing/2014/main" id="{FED0E434-BCFC-4405-8703-7E43544656E0}"/>
              </a:ext>
            </a:extLst>
          </p:cNvPr>
          <p:cNvSpPr txBox="1"/>
          <p:nvPr/>
        </p:nvSpPr>
        <p:spPr>
          <a:xfrm>
            <a:off x="6945092" y="3472562"/>
            <a:ext cx="5062348" cy="400110"/>
          </a:xfrm>
          <a:prstGeom prst="rect">
            <a:avLst/>
          </a:prstGeom>
          <a:noFill/>
        </p:spPr>
        <p:txBody>
          <a:bodyPr wrap="square" rtlCol="0">
            <a:spAutoFit/>
          </a:bodyPr>
          <a:lstStyle/>
          <a:p>
            <a:pPr algn="ctr"/>
            <a:r>
              <a:rPr lang="en-CA" sz="2000" dirty="0">
                <a:solidFill>
                  <a:srgbClr val="FF9F1C"/>
                </a:solidFill>
              </a:rPr>
              <a:t>ACCELERATED COMPUTING</a:t>
            </a:r>
            <a:endParaRPr lang="en-US" sz="2000" dirty="0">
              <a:solidFill>
                <a:srgbClr val="FF9F1C"/>
              </a:solidFill>
            </a:endParaRPr>
          </a:p>
        </p:txBody>
      </p:sp>
    </p:spTree>
    <p:extLst>
      <p:ext uri="{BB962C8B-B14F-4D97-AF65-F5344CB8AC3E}">
        <p14:creationId xmlns:p14="http://schemas.microsoft.com/office/powerpoint/2010/main" val="110828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E38AED-C492-43F9-ABEE-928EFE0D213F}"/>
              </a:ext>
            </a:extLst>
          </p:cNvPr>
          <p:cNvPicPr>
            <a:picLocks noChangeAspect="1"/>
          </p:cNvPicPr>
          <p:nvPr/>
        </p:nvPicPr>
        <p:blipFill>
          <a:blip r:embed="rId2"/>
          <a:stretch>
            <a:fillRect/>
          </a:stretch>
        </p:blipFill>
        <p:spPr>
          <a:xfrm>
            <a:off x="741680" y="1745111"/>
            <a:ext cx="10261600" cy="4823879"/>
          </a:xfrm>
          <a:prstGeom prst="rect">
            <a:avLst/>
          </a:prstGeom>
        </p:spPr>
      </p:pic>
      <p:sp>
        <p:nvSpPr>
          <p:cNvPr id="7" name="Прямоугольник 11">
            <a:extLst>
              <a:ext uri="{FF2B5EF4-FFF2-40B4-BE49-F238E27FC236}">
                <a16:creationId xmlns:a16="http://schemas.microsoft.com/office/drawing/2014/main" id="{8A0085BF-098D-4FCF-92FC-B8467FC26E8D}"/>
              </a:ext>
            </a:extLst>
          </p:cNvPr>
          <p:cNvSpPr/>
          <p:nvPr/>
        </p:nvSpPr>
        <p:spPr>
          <a:xfrm>
            <a:off x="1455205" y="1210733"/>
            <a:ext cx="8248634"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NAVIGATE TO EC2 AND CLICK ON INSTANCES</a:t>
            </a:r>
          </a:p>
        </p:txBody>
      </p:sp>
      <p:sp>
        <p:nvSpPr>
          <p:cNvPr id="8" name="Прямоугольник 4">
            <a:extLst>
              <a:ext uri="{FF2B5EF4-FFF2-40B4-BE49-F238E27FC236}">
                <a16:creationId xmlns:a16="http://schemas.microsoft.com/office/drawing/2014/main" id="{5E66EA15-3F47-48FD-938F-FD4248EACDF7}"/>
              </a:ext>
            </a:extLst>
          </p:cNvPr>
          <p:cNvSpPr/>
          <p:nvPr/>
        </p:nvSpPr>
        <p:spPr>
          <a:xfrm>
            <a:off x="331067" y="241169"/>
            <a:ext cx="12175089"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Tree>
    <p:extLst>
      <p:ext uri="{BB962C8B-B14F-4D97-AF65-F5344CB8AC3E}">
        <p14:creationId xmlns:p14="http://schemas.microsoft.com/office/powerpoint/2010/main" val="1065833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90FC8A65-23A5-4053-B8C1-996E78157469}"/>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7027F48F-3A67-431B-8071-41F1CDE89B7E}"/>
              </a:ext>
            </a:extLst>
          </p:cNvPr>
          <p:cNvPicPr>
            <a:picLocks noChangeAspect="1"/>
          </p:cNvPicPr>
          <p:nvPr/>
        </p:nvPicPr>
        <p:blipFill>
          <a:blip r:embed="rId2"/>
          <a:stretch>
            <a:fillRect/>
          </a:stretch>
        </p:blipFill>
        <p:spPr>
          <a:xfrm>
            <a:off x="396240" y="1700704"/>
            <a:ext cx="11216640" cy="4742766"/>
          </a:xfrm>
          <a:prstGeom prst="rect">
            <a:avLst/>
          </a:prstGeom>
        </p:spPr>
      </p:pic>
      <p:sp>
        <p:nvSpPr>
          <p:cNvPr id="7" name="Прямоугольник 11">
            <a:extLst>
              <a:ext uri="{FF2B5EF4-FFF2-40B4-BE49-F238E27FC236}">
                <a16:creationId xmlns:a16="http://schemas.microsoft.com/office/drawing/2014/main" id="{8BA4EEAD-85CD-489B-B3BA-D29396396306}"/>
              </a:ext>
            </a:extLst>
          </p:cNvPr>
          <p:cNvSpPr/>
          <p:nvPr/>
        </p:nvSpPr>
        <p:spPr>
          <a:xfrm>
            <a:off x="1455205" y="1210733"/>
            <a:ext cx="8248634"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LAUNCH INSTANCES</a:t>
            </a:r>
          </a:p>
        </p:txBody>
      </p:sp>
    </p:spTree>
    <p:extLst>
      <p:ext uri="{BB962C8B-B14F-4D97-AF65-F5344CB8AC3E}">
        <p14:creationId xmlns:p14="http://schemas.microsoft.com/office/powerpoint/2010/main" val="1432152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8600" y="0"/>
            <a:ext cx="8839200" cy="1325563"/>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MACHINE LEARNING (ML)</a:t>
            </a:r>
          </a:p>
        </p:txBody>
      </p:sp>
      <p:pic>
        <p:nvPicPr>
          <p:cNvPr id="4" name="Picture 3">
            <a:extLst>
              <a:ext uri="{FF2B5EF4-FFF2-40B4-BE49-F238E27FC236}">
                <a16:creationId xmlns:a16="http://schemas.microsoft.com/office/drawing/2014/main" id="{A6037D04-2BB0-452F-BD23-01278AB6E6B9}"/>
              </a:ext>
            </a:extLst>
          </p:cNvPr>
          <p:cNvPicPr>
            <a:picLocks noChangeAspect="1"/>
          </p:cNvPicPr>
          <p:nvPr/>
        </p:nvPicPr>
        <p:blipFill>
          <a:blip r:embed="rId3"/>
          <a:stretch>
            <a:fillRect/>
          </a:stretch>
        </p:blipFill>
        <p:spPr>
          <a:xfrm>
            <a:off x="739461" y="2386802"/>
            <a:ext cx="4992726" cy="4294655"/>
          </a:xfrm>
          <a:prstGeom prst="rect">
            <a:avLst/>
          </a:prstGeom>
        </p:spPr>
      </p:pic>
      <p:sp>
        <p:nvSpPr>
          <p:cNvPr id="3" name="Rectangle 2"/>
          <p:cNvSpPr/>
          <p:nvPr/>
        </p:nvSpPr>
        <p:spPr>
          <a:xfrm>
            <a:off x="228600" y="427822"/>
            <a:ext cx="11963400" cy="1938992"/>
          </a:xfrm>
          <a:prstGeom prst="rect">
            <a:avLst/>
          </a:prstGeom>
        </p:spPr>
        <p:txBody>
          <a:bodyPr vert="horz" wrap="square" lIns="91440" tIns="45720" rIns="91440" bIns="45720" rtlCol="0">
            <a:spAutoFit/>
          </a:bodyPr>
          <a:lstStyle/>
          <a:p>
            <a:pPr marL="342900" indent="-342900">
              <a:buFont typeface="Arial" pitchFamily="34" charset="0"/>
              <a:buChar char="•"/>
            </a:pPr>
            <a:r>
              <a:rPr lang="en-CA" sz="2000" kern="1200" dirty="0">
                <a:solidFill>
                  <a:schemeClr val="tx1"/>
                </a:solidFill>
                <a:latin typeface="Montserrat" charset="0"/>
                <a:ea typeface="+mn-ea"/>
              </a:rPr>
              <a:t>Machine Learning is a subfield of Artificial Intelligence that enables machines to improve at a given task with experience without being explicitly programmed. </a:t>
            </a:r>
          </a:p>
          <a:p>
            <a:pPr marL="342900" indent="-342900">
              <a:buFont typeface="Arial" pitchFamily="34" charset="0"/>
              <a:buChar char="•"/>
            </a:pPr>
            <a:r>
              <a:rPr lang="en-CA" sz="2000" kern="1200" dirty="0">
                <a:solidFill>
                  <a:schemeClr val="tx1"/>
                </a:solidFill>
                <a:latin typeface="Montserrat" charset="0"/>
                <a:ea typeface="+mn-ea"/>
              </a:rPr>
              <a:t>Note that all machine learning techniques are classified as Artificial Intelligence. However, not all Artificial Intelligence could count as Machine Learning since some basic Rule-based algorithms could be classified as AI but they do not learn from experience therefore they do not belong to the machine learning category.</a:t>
            </a:r>
          </a:p>
        </p:txBody>
      </p:sp>
      <p:pic>
        <p:nvPicPr>
          <p:cNvPr id="5" name="Picture 4">
            <a:extLst>
              <a:ext uri="{FF2B5EF4-FFF2-40B4-BE49-F238E27FC236}">
                <a16:creationId xmlns:a16="http://schemas.microsoft.com/office/drawing/2014/main" id="{498A476F-B400-C088-8D3A-7E5ED882B28C}"/>
              </a:ext>
            </a:extLst>
          </p:cNvPr>
          <p:cNvPicPr>
            <a:picLocks noChangeAspect="1"/>
          </p:cNvPicPr>
          <p:nvPr/>
        </p:nvPicPr>
        <p:blipFill>
          <a:blip r:embed="rId4"/>
          <a:stretch>
            <a:fillRect/>
          </a:stretch>
        </p:blipFill>
        <p:spPr>
          <a:xfrm>
            <a:off x="7227670" y="2505670"/>
            <a:ext cx="3490120" cy="2500896"/>
          </a:xfrm>
          <a:prstGeom prst="rect">
            <a:avLst/>
          </a:prstGeom>
        </p:spPr>
      </p:pic>
      <p:sp>
        <p:nvSpPr>
          <p:cNvPr id="6" name="Rectangle 5">
            <a:extLst>
              <a:ext uri="{FF2B5EF4-FFF2-40B4-BE49-F238E27FC236}">
                <a16:creationId xmlns:a16="http://schemas.microsoft.com/office/drawing/2014/main" id="{5499B8BE-EF89-2556-E678-C9B29259583C}"/>
              </a:ext>
            </a:extLst>
          </p:cNvPr>
          <p:cNvSpPr/>
          <p:nvPr/>
        </p:nvSpPr>
        <p:spPr>
          <a:xfrm>
            <a:off x="480132" y="6466911"/>
            <a:ext cx="8172449" cy="461665"/>
          </a:xfrm>
          <a:prstGeom prst="rect">
            <a:avLst/>
          </a:prstGeom>
        </p:spPr>
        <p:txBody>
          <a:bodyPr wrap="square">
            <a:spAutoFit/>
          </a:bodyPr>
          <a:lstStyle/>
          <a:p>
            <a:r>
              <a:rPr lang="en-CA" sz="1200" b="1" dirty="0"/>
              <a:t>Photo Credit:</a:t>
            </a:r>
            <a:r>
              <a:rPr lang="en-CA" sz="1200" dirty="0"/>
              <a:t> </a:t>
            </a:r>
            <a:r>
              <a:rPr lang="en-CA" sz="1200" dirty="0">
                <a:hlinkClick r:id="rId5"/>
              </a:rPr>
              <a:t>https://www.flickr.com/photos/mikemacmarketing/30212411048</a:t>
            </a:r>
            <a:endParaRPr lang="en-CA" sz="1200" dirty="0"/>
          </a:p>
          <a:p>
            <a:endParaRPr lang="en-CA" sz="1200" dirty="0"/>
          </a:p>
        </p:txBody>
      </p:sp>
    </p:spTree>
    <p:extLst>
      <p:ext uri="{BB962C8B-B14F-4D97-AF65-F5344CB8AC3E}">
        <p14:creationId xmlns:p14="http://schemas.microsoft.com/office/powerpoint/2010/main" val="495187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90FC8A65-23A5-4053-B8C1-996E78157469}"/>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FD6742BF-7C11-49F1-B927-23A24AD9F08F}"/>
              </a:ext>
            </a:extLst>
          </p:cNvPr>
          <p:cNvPicPr>
            <a:picLocks noChangeAspect="1"/>
          </p:cNvPicPr>
          <p:nvPr/>
        </p:nvPicPr>
        <p:blipFill>
          <a:blip r:embed="rId2"/>
          <a:stretch>
            <a:fillRect/>
          </a:stretch>
        </p:blipFill>
        <p:spPr>
          <a:xfrm>
            <a:off x="599680" y="1602376"/>
            <a:ext cx="10292080" cy="4396777"/>
          </a:xfrm>
          <a:prstGeom prst="rect">
            <a:avLst/>
          </a:prstGeom>
        </p:spPr>
      </p:pic>
      <p:sp>
        <p:nvSpPr>
          <p:cNvPr id="7" name="Прямоугольник 11">
            <a:extLst>
              <a:ext uri="{FF2B5EF4-FFF2-40B4-BE49-F238E27FC236}">
                <a16:creationId xmlns:a16="http://schemas.microsoft.com/office/drawing/2014/main" id="{607DD307-D364-496F-B3A3-C2CA1E07027A}"/>
              </a:ext>
            </a:extLst>
          </p:cNvPr>
          <p:cNvSpPr/>
          <p:nvPr/>
        </p:nvSpPr>
        <p:spPr>
          <a:xfrm>
            <a:off x="1282485" y="1202266"/>
            <a:ext cx="8926470"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CHOOSE THE AMI: MICROSOFT WINDOWS SERVER 2019 BASE</a:t>
            </a:r>
          </a:p>
        </p:txBody>
      </p:sp>
    </p:spTree>
    <p:extLst>
      <p:ext uri="{BB962C8B-B14F-4D97-AF65-F5344CB8AC3E}">
        <p14:creationId xmlns:p14="http://schemas.microsoft.com/office/powerpoint/2010/main" val="229381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90FC8A65-23A5-4053-B8C1-996E78157469}"/>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045959ED-45F5-4400-B8C8-F3F0364FE71F}"/>
              </a:ext>
            </a:extLst>
          </p:cNvPr>
          <p:cNvPicPr>
            <a:picLocks noChangeAspect="1"/>
          </p:cNvPicPr>
          <p:nvPr/>
        </p:nvPicPr>
        <p:blipFill>
          <a:blip r:embed="rId2"/>
          <a:stretch>
            <a:fillRect/>
          </a:stretch>
        </p:blipFill>
        <p:spPr>
          <a:xfrm>
            <a:off x="655320" y="1622343"/>
            <a:ext cx="10881360" cy="5085984"/>
          </a:xfrm>
          <a:prstGeom prst="rect">
            <a:avLst/>
          </a:prstGeom>
        </p:spPr>
      </p:pic>
      <p:sp>
        <p:nvSpPr>
          <p:cNvPr id="7" name="Прямоугольник 11">
            <a:extLst>
              <a:ext uri="{FF2B5EF4-FFF2-40B4-BE49-F238E27FC236}">
                <a16:creationId xmlns:a16="http://schemas.microsoft.com/office/drawing/2014/main" id="{261C0C4A-C835-4F39-9D56-DF7972A51508}"/>
              </a:ext>
            </a:extLst>
          </p:cNvPr>
          <p:cNvSpPr/>
          <p:nvPr/>
        </p:nvSpPr>
        <p:spPr>
          <a:xfrm>
            <a:off x="1282485" y="1202266"/>
            <a:ext cx="8926470"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SELECT t2 MICRO AND CLICK CONFIGURE INSTANCE DETAILS</a:t>
            </a:r>
          </a:p>
        </p:txBody>
      </p:sp>
    </p:spTree>
    <p:extLst>
      <p:ext uri="{BB962C8B-B14F-4D97-AF65-F5344CB8AC3E}">
        <p14:creationId xmlns:p14="http://schemas.microsoft.com/office/powerpoint/2010/main" val="2894413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90FC8A65-23A5-4053-B8C1-996E78157469}"/>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91B3349C-0620-43AD-B0D1-CB79DD4E16E2}"/>
              </a:ext>
            </a:extLst>
          </p:cNvPr>
          <p:cNvPicPr>
            <a:picLocks noChangeAspect="1"/>
          </p:cNvPicPr>
          <p:nvPr/>
        </p:nvPicPr>
        <p:blipFill>
          <a:blip r:embed="rId2"/>
          <a:stretch>
            <a:fillRect/>
          </a:stretch>
        </p:blipFill>
        <p:spPr>
          <a:xfrm>
            <a:off x="554183" y="1513383"/>
            <a:ext cx="11135360" cy="4973755"/>
          </a:xfrm>
          <a:prstGeom prst="rect">
            <a:avLst/>
          </a:prstGeom>
        </p:spPr>
      </p:pic>
      <p:sp>
        <p:nvSpPr>
          <p:cNvPr id="5" name="Прямоугольник 11">
            <a:extLst>
              <a:ext uri="{FF2B5EF4-FFF2-40B4-BE49-F238E27FC236}">
                <a16:creationId xmlns:a16="http://schemas.microsoft.com/office/drawing/2014/main" id="{04322E87-465F-406F-8E81-8A64E3482990}"/>
              </a:ext>
            </a:extLst>
          </p:cNvPr>
          <p:cNvSpPr/>
          <p:nvPr/>
        </p:nvSpPr>
        <p:spPr>
          <a:xfrm>
            <a:off x="1282485" y="1002211"/>
            <a:ext cx="8926470"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SKIP ADD TAGS AND CLICK ON CONFIGURE SECURITY GROUP</a:t>
            </a:r>
          </a:p>
        </p:txBody>
      </p:sp>
    </p:spTree>
    <p:extLst>
      <p:ext uri="{BB962C8B-B14F-4D97-AF65-F5344CB8AC3E}">
        <p14:creationId xmlns:p14="http://schemas.microsoft.com/office/powerpoint/2010/main" val="3456634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90FC8A65-23A5-4053-B8C1-996E78157469}"/>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F52DE7D6-9FE0-484E-B5EB-B2F5C8BAE22D}"/>
              </a:ext>
            </a:extLst>
          </p:cNvPr>
          <p:cNvPicPr>
            <a:picLocks noChangeAspect="1"/>
          </p:cNvPicPr>
          <p:nvPr/>
        </p:nvPicPr>
        <p:blipFill>
          <a:blip r:embed="rId2"/>
          <a:stretch>
            <a:fillRect/>
          </a:stretch>
        </p:blipFill>
        <p:spPr>
          <a:xfrm>
            <a:off x="277091" y="1492430"/>
            <a:ext cx="11637817" cy="5215897"/>
          </a:xfrm>
          <a:prstGeom prst="rect">
            <a:avLst/>
          </a:prstGeom>
        </p:spPr>
      </p:pic>
      <p:sp>
        <p:nvSpPr>
          <p:cNvPr id="5" name="Прямоугольник 11">
            <a:extLst>
              <a:ext uri="{FF2B5EF4-FFF2-40B4-BE49-F238E27FC236}">
                <a16:creationId xmlns:a16="http://schemas.microsoft.com/office/drawing/2014/main" id="{BB0CF440-4FAE-45D7-865D-89A8836F3A62}"/>
              </a:ext>
            </a:extLst>
          </p:cNvPr>
          <p:cNvSpPr/>
          <p:nvPr/>
        </p:nvSpPr>
        <p:spPr>
          <a:xfrm>
            <a:off x="1282485" y="1002211"/>
            <a:ext cx="8926470"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KEEP DEFAULT VALUES AND CLICK ON REVIEW AND LAUNCH</a:t>
            </a:r>
          </a:p>
        </p:txBody>
      </p:sp>
    </p:spTree>
    <p:extLst>
      <p:ext uri="{BB962C8B-B14F-4D97-AF65-F5344CB8AC3E}">
        <p14:creationId xmlns:p14="http://schemas.microsoft.com/office/powerpoint/2010/main" val="3124221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7818C-1BF2-4AF1-9E5D-9502540ED61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1AE816-44B9-4DF3-A064-620D13F12ADC}"/>
              </a:ext>
            </a:extLst>
          </p:cNvPr>
          <p:cNvPicPr>
            <a:picLocks noChangeAspect="1"/>
          </p:cNvPicPr>
          <p:nvPr/>
        </p:nvPicPr>
        <p:blipFill>
          <a:blip r:embed="rId2"/>
          <a:stretch>
            <a:fillRect/>
          </a:stretch>
        </p:blipFill>
        <p:spPr>
          <a:xfrm>
            <a:off x="711200" y="1477328"/>
            <a:ext cx="10769600" cy="4803422"/>
          </a:xfrm>
          <a:prstGeom prst="rect">
            <a:avLst/>
          </a:prstGeom>
        </p:spPr>
      </p:pic>
      <p:sp>
        <p:nvSpPr>
          <p:cNvPr id="6" name="Прямоугольник 9">
            <a:extLst>
              <a:ext uri="{FF2B5EF4-FFF2-40B4-BE49-F238E27FC236}">
                <a16:creationId xmlns:a16="http://schemas.microsoft.com/office/drawing/2014/main" id="{41617181-5DC2-4FD3-936B-7A3209D6036D}"/>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7" name="Прямоугольник 11">
            <a:extLst>
              <a:ext uri="{FF2B5EF4-FFF2-40B4-BE49-F238E27FC236}">
                <a16:creationId xmlns:a16="http://schemas.microsoft.com/office/drawing/2014/main" id="{1C4C2FEE-DB6D-4131-98D2-A727D65FC34E}"/>
              </a:ext>
            </a:extLst>
          </p:cNvPr>
          <p:cNvSpPr/>
          <p:nvPr/>
        </p:nvSpPr>
        <p:spPr>
          <a:xfrm>
            <a:off x="1282485" y="1002211"/>
            <a:ext cx="8926470"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LAUNCH</a:t>
            </a:r>
          </a:p>
        </p:txBody>
      </p:sp>
    </p:spTree>
    <p:extLst>
      <p:ext uri="{BB962C8B-B14F-4D97-AF65-F5344CB8AC3E}">
        <p14:creationId xmlns:p14="http://schemas.microsoft.com/office/powerpoint/2010/main" val="682606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0DAD5-C5B0-4309-979A-5615CDF294A6}"/>
              </a:ext>
            </a:extLst>
          </p:cNvPr>
          <p:cNvPicPr>
            <a:picLocks noChangeAspect="1"/>
          </p:cNvPicPr>
          <p:nvPr/>
        </p:nvPicPr>
        <p:blipFill>
          <a:blip r:embed="rId2"/>
          <a:stretch>
            <a:fillRect/>
          </a:stretch>
        </p:blipFill>
        <p:spPr>
          <a:xfrm>
            <a:off x="1282485" y="1843461"/>
            <a:ext cx="9692640" cy="4464553"/>
          </a:xfrm>
          <a:prstGeom prst="rect">
            <a:avLst/>
          </a:prstGeom>
        </p:spPr>
      </p:pic>
      <p:sp>
        <p:nvSpPr>
          <p:cNvPr id="6" name="Прямоугольник 9">
            <a:extLst>
              <a:ext uri="{FF2B5EF4-FFF2-40B4-BE49-F238E27FC236}">
                <a16:creationId xmlns:a16="http://schemas.microsoft.com/office/drawing/2014/main" id="{FC1A524C-7271-456C-8281-B8AE0D8703E9}"/>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7" name="Прямоугольник 11">
            <a:extLst>
              <a:ext uri="{FF2B5EF4-FFF2-40B4-BE49-F238E27FC236}">
                <a16:creationId xmlns:a16="http://schemas.microsoft.com/office/drawing/2014/main" id="{80A17534-4FF5-44AE-8AF4-3664FCC5D4CB}"/>
              </a:ext>
            </a:extLst>
          </p:cNvPr>
          <p:cNvSpPr/>
          <p:nvPr/>
        </p:nvSpPr>
        <p:spPr>
          <a:xfrm>
            <a:off x="1282485" y="1002211"/>
            <a:ext cx="8926470"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CREATE A NEW KEY PAIR AND CLICK DOWNLOAD KEY PAIR. KEEP THAT DOWNLOADED FILE IN A SAFE PLACE </a:t>
            </a:r>
          </a:p>
        </p:txBody>
      </p:sp>
    </p:spTree>
    <p:extLst>
      <p:ext uri="{BB962C8B-B14F-4D97-AF65-F5344CB8AC3E}">
        <p14:creationId xmlns:p14="http://schemas.microsoft.com/office/powerpoint/2010/main" val="3855950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9">
            <a:extLst>
              <a:ext uri="{FF2B5EF4-FFF2-40B4-BE49-F238E27FC236}">
                <a16:creationId xmlns:a16="http://schemas.microsoft.com/office/drawing/2014/main" id="{3BCB024A-BEBB-431B-B4F6-5F9D83921356}"/>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A3B2CA77-1066-4FE6-9944-B4CBBF0F9E19}"/>
              </a:ext>
            </a:extLst>
          </p:cNvPr>
          <p:cNvSpPr/>
          <p:nvPr/>
        </p:nvSpPr>
        <p:spPr>
          <a:xfrm>
            <a:off x="1099604" y="905527"/>
            <a:ext cx="9710635"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UNDER ISTANCES, YOU SHOULD FIND OUR NEWLY CREATED INSTANCE</a:t>
            </a:r>
          </a:p>
        </p:txBody>
      </p:sp>
      <p:pic>
        <p:nvPicPr>
          <p:cNvPr id="7" name="Picture 6">
            <a:extLst>
              <a:ext uri="{FF2B5EF4-FFF2-40B4-BE49-F238E27FC236}">
                <a16:creationId xmlns:a16="http://schemas.microsoft.com/office/drawing/2014/main" id="{89A4EE55-240A-4EC3-9B2D-9D08DD8913F9}"/>
              </a:ext>
            </a:extLst>
          </p:cNvPr>
          <p:cNvPicPr>
            <a:picLocks noChangeAspect="1"/>
          </p:cNvPicPr>
          <p:nvPr/>
        </p:nvPicPr>
        <p:blipFill>
          <a:blip r:embed="rId2"/>
          <a:stretch>
            <a:fillRect/>
          </a:stretch>
        </p:blipFill>
        <p:spPr>
          <a:xfrm>
            <a:off x="411480" y="1445937"/>
            <a:ext cx="11369040" cy="5061684"/>
          </a:xfrm>
          <a:prstGeom prst="rect">
            <a:avLst/>
          </a:prstGeom>
        </p:spPr>
      </p:pic>
    </p:spTree>
    <p:extLst>
      <p:ext uri="{BB962C8B-B14F-4D97-AF65-F5344CB8AC3E}">
        <p14:creationId xmlns:p14="http://schemas.microsoft.com/office/powerpoint/2010/main" val="2351370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9">
            <a:extLst>
              <a:ext uri="{FF2B5EF4-FFF2-40B4-BE49-F238E27FC236}">
                <a16:creationId xmlns:a16="http://schemas.microsoft.com/office/drawing/2014/main" id="{3BCB024A-BEBB-431B-B4F6-5F9D83921356}"/>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A3B2CA77-1066-4FE6-9944-B4CBBF0F9E19}"/>
              </a:ext>
            </a:extLst>
          </p:cNvPr>
          <p:cNvSpPr/>
          <p:nvPr/>
        </p:nvSpPr>
        <p:spPr>
          <a:xfrm>
            <a:off x="1282485" y="723382"/>
            <a:ext cx="8926470"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GO TO THE INSTANCE AND CLICK CONNECT. </a:t>
            </a:r>
          </a:p>
        </p:txBody>
      </p:sp>
      <p:pic>
        <p:nvPicPr>
          <p:cNvPr id="8" name="Picture 7">
            <a:extLst>
              <a:ext uri="{FF2B5EF4-FFF2-40B4-BE49-F238E27FC236}">
                <a16:creationId xmlns:a16="http://schemas.microsoft.com/office/drawing/2014/main" id="{E0E5443D-65E1-48CF-B1EC-4429EBA21815}"/>
              </a:ext>
            </a:extLst>
          </p:cNvPr>
          <p:cNvPicPr>
            <a:picLocks noChangeAspect="1"/>
          </p:cNvPicPr>
          <p:nvPr/>
        </p:nvPicPr>
        <p:blipFill>
          <a:blip r:embed="rId2"/>
          <a:stretch>
            <a:fillRect/>
          </a:stretch>
        </p:blipFill>
        <p:spPr>
          <a:xfrm>
            <a:off x="712621" y="1431268"/>
            <a:ext cx="10937564" cy="4613998"/>
          </a:xfrm>
          <a:prstGeom prst="rect">
            <a:avLst/>
          </a:prstGeom>
        </p:spPr>
      </p:pic>
    </p:spTree>
    <p:extLst>
      <p:ext uri="{BB962C8B-B14F-4D97-AF65-F5344CB8AC3E}">
        <p14:creationId xmlns:p14="http://schemas.microsoft.com/office/powerpoint/2010/main" val="411927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9">
            <a:extLst>
              <a:ext uri="{FF2B5EF4-FFF2-40B4-BE49-F238E27FC236}">
                <a16:creationId xmlns:a16="http://schemas.microsoft.com/office/drawing/2014/main" id="{3BCB024A-BEBB-431B-B4F6-5F9D83921356}"/>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A3B2CA77-1066-4FE6-9944-B4CBBF0F9E19}"/>
              </a:ext>
            </a:extLst>
          </p:cNvPr>
          <p:cNvSpPr/>
          <p:nvPr/>
        </p:nvSpPr>
        <p:spPr>
          <a:xfrm>
            <a:off x="1282485" y="1002211"/>
            <a:ext cx="8926470"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SELECT RDP CLIENT AND CLICK ON DOWNLOAD REMOTE DESKTOP FILE</a:t>
            </a:r>
          </a:p>
        </p:txBody>
      </p:sp>
      <p:pic>
        <p:nvPicPr>
          <p:cNvPr id="3" name="Picture 2">
            <a:extLst>
              <a:ext uri="{FF2B5EF4-FFF2-40B4-BE49-F238E27FC236}">
                <a16:creationId xmlns:a16="http://schemas.microsoft.com/office/drawing/2014/main" id="{10B016CD-7C90-43DB-814F-72FF99509F26}"/>
              </a:ext>
            </a:extLst>
          </p:cNvPr>
          <p:cNvPicPr>
            <a:picLocks noChangeAspect="1"/>
          </p:cNvPicPr>
          <p:nvPr/>
        </p:nvPicPr>
        <p:blipFill>
          <a:blip r:embed="rId2"/>
          <a:stretch>
            <a:fillRect/>
          </a:stretch>
        </p:blipFill>
        <p:spPr>
          <a:xfrm>
            <a:off x="1795390" y="1691321"/>
            <a:ext cx="8586285" cy="5017006"/>
          </a:xfrm>
          <a:prstGeom prst="rect">
            <a:avLst/>
          </a:prstGeom>
        </p:spPr>
      </p:pic>
    </p:spTree>
    <p:extLst>
      <p:ext uri="{BB962C8B-B14F-4D97-AF65-F5344CB8AC3E}">
        <p14:creationId xmlns:p14="http://schemas.microsoft.com/office/powerpoint/2010/main" val="2466006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F3AF0A-FFDE-4539-AD28-B2D42797039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5D4946-9774-43A8-B92C-147D0A54E954}"/>
              </a:ext>
            </a:extLst>
          </p:cNvPr>
          <p:cNvPicPr>
            <a:picLocks noChangeAspect="1"/>
          </p:cNvPicPr>
          <p:nvPr/>
        </p:nvPicPr>
        <p:blipFill>
          <a:blip r:embed="rId2"/>
          <a:stretch>
            <a:fillRect/>
          </a:stretch>
        </p:blipFill>
        <p:spPr>
          <a:xfrm>
            <a:off x="718456" y="1650262"/>
            <a:ext cx="10344539" cy="4702063"/>
          </a:xfrm>
          <a:prstGeom prst="rect">
            <a:avLst/>
          </a:prstGeom>
        </p:spPr>
      </p:pic>
      <p:sp>
        <p:nvSpPr>
          <p:cNvPr id="6" name="Прямоугольник 9">
            <a:extLst>
              <a:ext uri="{FF2B5EF4-FFF2-40B4-BE49-F238E27FC236}">
                <a16:creationId xmlns:a16="http://schemas.microsoft.com/office/drawing/2014/main" id="{8E870291-E124-4849-A013-EBAADF7111B2}"/>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7" name="Прямоугольник 11">
            <a:extLst>
              <a:ext uri="{FF2B5EF4-FFF2-40B4-BE49-F238E27FC236}">
                <a16:creationId xmlns:a16="http://schemas.microsoft.com/office/drawing/2014/main" id="{00171DDF-E6B5-4108-A5C7-586CBF54C200}"/>
              </a:ext>
            </a:extLst>
          </p:cNvPr>
          <p:cNvSpPr/>
          <p:nvPr/>
        </p:nvSpPr>
        <p:spPr>
          <a:xfrm>
            <a:off x="1004694" y="859109"/>
            <a:ext cx="8926470"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OPEN THE DOWNLOADED FILE, NOTE THAT YOU NEED A PASSWORD NOW</a:t>
            </a:r>
          </a:p>
        </p:txBody>
      </p:sp>
    </p:spTree>
    <p:extLst>
      <p:ext uri="{BB962C8B-B14F-4D97-AF65-F5344CB8AC3E}">
        <p14:creationId xmlns:p14="http://schemas.microsoft.com/office/powerpoint/2010/main" val="385128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94898" y="205973"/>
            <a:ext cx="8839200" cy="1325563"/>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DEEP LEARNING (DL)</a:t>
            </a:r>
          </a:p>
        </p:txBody>
      </p:sp>
      <p:sp>
        <p:nvSpPr>
          <p:cNvPr id="3" name="Rectangle 2"/>
          <p:cNvSpPr/>
          <p:nvPr/>
        </p:nvSpPr>
        <p:spPr>
          <a:xfrm>
            <a:off x="355142" y="775936"/>
            <a:ext cx="11836858" cy="1631216"/>
          </a:xfrm>
          <a:prstGeom prst="rect">
            <a:avLst/>
          </a:prstGeom>
        </p:spPr>
        <p:txBody>
          <a:bodyPr vert="horz" wrap="square" lIns="91440" tIns="45720" rIns="91440" bIns="45720" rtlCol="0">
            <a:spAutoFit/>
          </a:bodyPr>
          <a:lstStyle/>
          <a:p>
            <a:pPr marL="342900" indent="-342900">
              <a:buFont typeface="Arial" pitchFamily="34" charset="0"/>
              <a:buChar char="•"/>
            </a:pPr>
            <a:r>
              <a:rPr lang="en-US" sz="2000" kern="1200" dirty="0">
                <a:solidFill>
                  <a:schemeClr val="tx1"/>
                </a:solidFill>
                <a:latin typeface="Montserrat" charset="0"/>
                <a:ea typeface="+mn-ea"/>
              </a:rPr>
              <a:t>Deep Learning is a subset of machine learning that aims at imitating the human brain using mathematical equations.</a:t>
            </a:r>
          </a:p>
          <a:p>
            <a:pPr marL="342900" indent="-342900">
              <a:buFont typeface="Arial" pitchFamily="34" charset="0"/>
              <a:buChar char="•"/>
            </a:pPr>
            <a:r>
              <a:rPr lang="en-US" sz="2000" kern="1200" dirty="0">
                <a:solidFill>
                  <a:schemeClr val="tx1"/>
                </a:solidFill>
                <a:latin typeface="Montserrat" charset="0"/>
                <a:ea typeface="+mn-ea"/>
              </a:rPr>
              <a:t>The human brain consists of billions of neurons that communicate to each other and enable humans to see, think and make decision. </a:t>
            </a:r>
          </a:p>
          <a:p>
            <a:pPr marL="342900" indent="-342900">
              <a:buFont typeface="Arial" pitchFamily="34" charset="0"/>
              <a:buChar char="•"/>
            </a:pPr>
            <a:r>
              <a:rPr lang="en-CA" sz="2000" kern="1200" dirty="0">
                <a:solidFill>
                  <a:schemeClr val="tx1"/>
                </a:solidFill>
                <a:latin typeface="Montserrat" charset="0"/>
                <a:ea typeface="+mn-ea"/>
              </a:rPr>
              <a:t>Features from input data are automatically extracted.</a:t>
            </a:r>
            <a:endParaRPr lang="en-US" sz="2000" kern="1200" dirty="0">
              <a:solidFill>
                <a:schemeClr val="tx1"/>
              </a:solidFill>
              <a:latin typeface="Montserrat" charset="0"/>
              <a:ea typeface="+mn-ea"/>
            </a:endParaRPr>
          </a:p>
        </p:txBody>
      </p:sp>
      <p:pic>
        <p:nvPicPr>
          <p:cNvPr id="4" name="Picture 3">
            <a:extLst>
              <a:ext uri="{FF2B5EF4-FFF2-40B4-BE49-F238E27FC236}">
                <a16:creationId xmlns:a16="http://schemas.microsoft.com/office/drawing/2014/main" id="{A6037D04-2BB0-452F-BD23-01278AB6E6B9}"/>
              </a:ext>
            </a:extLst>
          </p:cNvPr>
          <p:cNvPicPr>
            <a:picLocks noChangeAspect="1"/>
          </p:cNvPicPr>
          <p:nvPr/>
        </p:nvPicPr>
        <p:blipFill>
          <a:blip r:embed="rId3"/>
          <a:stretch>
            <a:fillRect/>
          </a:stretch>
        </p:blipFill>
        <p:spPr>
          <a:xfrm>
            <a:off x="514207" y="2395040"/>
            <a:ext cx="4252122" cy="3657600"/>
          </a:xfrm>
          <a:prstGeom prst="rect">
            <a:avLst/>
          </a:prstGeom>
        </p:spPr>
      </p:pic>
      <p:pic>
        <p:nvPicPr>
          <p:cNvPr id="6" name="Picture 2" descr="Image result for deep learning">
            <a:extLst>
              <a:ext uri="{FF2B5EF4-FFF2-40B4-BE49-F238E27FC236}">
                <a16:creationId xmlns:a16="http://schemas.microsoft.com/office/drawing/2014/main" id="{790AEC48-9F9D-47A0-99DF-77FC6754B3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05174" y="2646206"/>
            <a:ext cx="1757335" cy="1748979"/>
          </a:xfrm>
          <a:prstGeom prst="rect">
            <a:avLst/>
          </a:prstGeom>
          <a:noFill/>
          <a:extLst>
            <a:ext uri="{909E8E84-426E-40DD-AFC4-6F175D3DCCD1}">
              <a14:hiddenFill xmlns:a14="http://schemas.microsoft.com/office/drawing/2010/main">
                <a:solidFill>
                  <a:srgbClr val="FFFFFF"/>
                </a:solidFill>
              </a14:hiddenFill>
            </a:ext>
          </a:extLst>
        </p:spPr>
      </p:pic>
      <p:sp>
        <p:nvSpPr>
          <p:cNvPr id="8" name="Left Brace 7">
            <a:extLst>
              <a:ext uri="{FF2B5EF4-FFF2-40B4-BE49-F238E27FC236}">
                <a16:creationId xmlns:a16="http://schemas.microsoft.com/office/drawing/2014/main" id="{62D6063E-2EDB-409E-B02F-9C4938A0538A}"/>
              </a:ext>
            </a:extLst>
          </p:cNvPr>
          <p:cNvSpPr/>
          <p:nvPr/>
        </p:nvSpPr>
        <p:spPr>
          <a:xfrm>
            <a:off x="9137983" y="2695298"/>
            <a:ext cx="574159" cy="1631217"/>
          </a:xfrm>
          <a:prstGeom prst="leftBrace">
            <a:avLst>
              <a:gd name="adj1" fmla="val 82407"/>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Left Brace 8">
            <a:extLst>
              <a:ext uri="{FF2B5EF4-FFF2-40B4-BE49-F238E27FC236}">
                <a16:creationId xmlns:a16="http://schemas.microsoft.com/office/drawing/2014/main" id="{AF35376C-C1EC-43BA-AB32-74CB9660326B}"/>
              </a:ext>
            </a:extLst>
          </p:cNvPr>
          <p:cNvSpPr/>
          <p:nvPr/>
        </p:nvSpPr>
        <p:spPr>
          <a:xfrm rot="10800000">
            <a:off x="11280523" y="2646206"/>
            <a:ext cx="574159" cy="1642447"/>
          </a:xfrm>
          <a:prstGeom prst="leftBrace">
            <a:avLst>
              <a:gd name="adj1" fmla="val 82407"/>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ectangle 9">
            <a:extLst>
              <a:ext uri="{FF2B5EF4-FFF2-40B4-BE49-F238E27FC236}">
                <a16:creationId xmlns:a16="http://schemas.microsoft.com/office/drawing/2014/main" id="{F6EC5964-35C4-492F-A6EF-E2AC1EE6539F}"/>
              </a:ext>
            </a:extLst>
          </p:cNvPr>
          <p:cNvSpPr/>
          <p:nvPr/>
        </p:nvSpPr>
        <p:spPr>
          <a:xfrm>
            <a:off x="8911578" y="2381224"/>
            <a:ext cx="1403212" cy="307777"/>
          </a:xfrm>
          <a:prstGeom prst="rect">
            <a:avLst/>
          </a:prstGeom>
        </p:spPr>
        <p:txBody>
          <a:bodyPr wrap="square">
            <a:spAutoFit/>
          </a:bodyPr>
          <a:lstStyle/>
          <a:p>
            <a:pPr>
              <a:lnSpc>
                <a:spcPct val="100000"/>
              </a:lnSpc>
              <a:buSzPct val="120000"/>
            </a:pPr>
            <a:r>
              <a:rPr lang="en-US" sz="1400" b="1" dirty="0">
                <a:solidFill>
                  <a:srgbClr val="FF0000"/>
                </a:solidFill>
                <a:latin typeface="Arial" charset="0"/>
                <a:ea typeface="Arial" charset="0"/>
                <a:cs typeface="Arial" charset="0"/>
              </a:rPr>
              <a:t>INPUTS</a:t>
            </a:r>
          </a:p>
        </p:txBody>
      </p:sp>
      <p:sp>
        <p:nvSpPr>
          <p:cNvPr id="11" name="Rectangle 10">
            <a:extLst>
              <a:ext uri="{FF2B5EF4-FFF2-40B4-BE49-F238E27FC236}">
                <a16:creationId xmlns:a16="http://schemas.microsoft.com/office/drawing/2014/main" id="{4716DADC-255D-4C20-8F29-EBB93E8DF9A3}"/>
              </a:ext>
            </a:extLst>
          </p:cNvPr>
          <p:cNvSpPr/>
          <p:nvPr/>
        </p:nvSpPr>
        <p:spPr>
          <a:xfrm>
            <a:off x="10951561" y="2374694"/>
            <a:ext cx="1221895" cy="307777"/>
          </a:xfrm>
          <a:prstGeom prst="rect">
            <a:avLst/>
          </a:prstGeom>
        </p:spPr>
        <p:txBody>
          <a:bodyPr wrap="square">
            <a:spAutoFit/>
          </a:bodyPr>
          <a:lstStyle/>
          <a:p>
            <a:pPr>
              <a:lnSpc>
                <a:spcPct val="100000"/>
              </a:lnSpc>
              <a:buSzPct val="120000"/>
            </a:pPr>
            <a:r>
              <a:rPr lang="en-US" sz="1400" b="1" dirty="0">
                <a:solidFill>
                  <a:srgbClr val="FF0000"/>
                </a:solidFill>
                <a:latin typeface="Arial" charset="0"/>
                <a:ea typeface="Arial" charset="0"/>
                <a:cs typeface="Arial" charset="0"/>
              </a:rPr>
              <a:t>OUTPUTS</a:t>
            </a:r>
          </a:p>
        </p:txBody>
      </p:sp>
      <p:pic>
        <p:nvPicPr>
          <p:cNvPr id="12" name="Picture 2">
            <a:extLst>
              <a:ext uri="{FF2B5EF4-FFF2-40B4-BE49-F238E27FC236}">
                <a16:creationId xmlns:a16="http://schemas.microsoft.com/office/drawing/2014/main" id="{F57812D4-F4CE-4B50-9A25-25D863CEA10E}"/>
              </a:ext>
            </a:extLst>
          </p:cNvPr>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782542" y="2695298"/>
            <a:ext cx="1529597" cy="152959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62CA8DE-0E4C-47F4-B60E-4358A110FAC8}"/>
              </a:ext>
            </a:extLst>
          </p:cNvPr>
          <p:cNvSpPr/>
          <p:nvPr/>
        </p:nvSpPr>
        <p:spPr>
          <a:xfrm>
            <a:off x="6429683" y="2914911"/>
            <a:ext cx="2481895" cy="461665"/>
          </a:xfrm>
          <a:prstGeom prst="rect">
            <a:avLst/>
          </a:prstGeom>
        </p:spPr>
        <p:txBody>
          <a:bodyPr wrap="square">
            <a:spAutoFit/>
          </a:bodyPr>
          <a:lstStyle/>
          <a:p>
            <a:pPr algn="ctr">
              <a:lnSpc>
                <a:spcPct val="100000"/>
              </a:lnSpc>
              <a:buSzPct val="120000"/>
            </a:pPr>
            <a:r>
              <a:rPr lang="en-CA" sz="1200" b="1" dirty="0">
                <a:solidFill>
                  <a:srgbClr val="FF0000"/>
                </a:solidFill>
                <a:latin typeface="Arial" charset="0"/>
                <a:ea typeface="Arial" charset="0"/>
                <a:cs typeface="Arial" charset="0"/>
              </a:rPr>
              <a:t>DEEP LEARNING IMITATES THE HUMAN BRAIN</a:t>
            </a:r>
            <a:endParaRPr lang="en-US" sz="1200" b="1" dirty="0">
              <a:solidFill>
                <a:srgbClr val="FF0000"/>
              </a:solidFill>
              <a:latin typeface="Arial" charset="0"/>
              <a:ea typeface="Arial" charset="0"/>
              <a:cs typeface="Arial" charset="0"/>
            </a:endParaRPr>
          </a:p>
        </p:txBody>
      </p:sp>
      <p:sp>
        <p:nvSpPr>
          <p:cNvPr id="14" name="Arrow: Right 13">
            <a:extLst>
              <a:ext uri="{FF2B5EF4-FFF2-40B4-BE49-F238E27FC236}">
                <a16:creationId xmlns:a16="http://schemas.microsoft.com/office/drawing/2014/main" id="{2F1EA590-8A8E-4C85-AB38-692B5FD8DFA1}"/>
              </a:ext>
            </a:extLst>
          </p:cNvPr>
          <p:cNvSpPr/>
          <p:nvPr/>
        </p:nvSpPr>
        <p:spPr>
          <a:xfrm>
            <a:off x="6170940" y="3239249"/>
            <a:ext cx="2920527" cy="523220"/>
          </a:xfrm>
          <a:prstGeom prst="rightArrow">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7878BC-7D37-403B-83F0-03ED55251029}"/>
              </a:ext>
            </a:extLst>
          </p:cNvPr>
          <p:cNvSpPr/>
          <p:nvPr/>
        </p:nvSpPr>
        <p:spPr>
          <a:xfrm>
            <a:off x="770299" y="6209342"/>
            <a:ext cx="7046101" cy="738664"/>
          </a:xfrm>
          <a:prstGeom prst="rect">
            <a:avLst/>
          </a:prstGeom>
        </p:spPr>
        <p:txBody>
          <a:bodyPr wrap="square">
            <a:spAutoFit/>
          </a:bodyPr>
          <a:lstStyle/>
          <a:p>
            <a:pPr marL="285750" indent="-285750">
              <a:buFont typeface="Arial" panose="020B0604020202020204" pitchFamily="34" charset="0"/>
              <a:buChar char="•"/>
            </a:pPr>
            <a:r>
              <a:rPr lang="en-CA" sz="1050" b="1" dirty="0">
                <a:solidFill>
                  <a:schemeClr val="tx1"/>
                </a:solidFill>
              </a:rPr>
              <a:t>Photo Credit: </a:t>
            </a:r>
            <a:r>
              <a:rPr lang="en-CA" sz="1050" dirty="0">
                <a:solidFill>
                  <a:schemeClr val="tx1"/>
                </a:solidFill>
                <a:hlinkClick r:id="rId6">
                  <a:extLst>
                    <a:ext uri="{A12FA001-AC4F-418D-AE19-62706E023703}">
                      <ahyp:hlinkClr xmlns:ahyp="http://schemas.microsoft.com/office/drawing/2018/hyperlinkcolor" val="tx"/>
                    </a:ext>
                  </a:extLst>
                </a:hlinkClick>
              </a:rPr>
              <a:t>https://pixabay.com/en/neural-network-thought-mind-mental-3816319/</a:t>
            </a:r>
            <a:endParaRPr lang="en-CA" sz="1050" dirty="0">
              <a:solidFill>
                <a:schemeClr val="tx1"/>
              </a:solidFill>
            </a:endParaRPr>
          </a:p>
          <a:p>
            <a:pPr marL="285750" indent="-285750">
              <a:buFont typeface="Arial" panose="020B0604020202020204" pitchFamily="34" charset="0"/>
              <a:buChar char="•"/>
            </a:pPr>
            <a:r>
              <a:rPr lang="en-CA" sz="1050" b="1" dirty="0">
                <a:solidFill>
                  <a:schemeClr val="tx1"/>
                </a:solidFill>
              </a:rPr>
              <a:t>Photo Credit: </a:t>
            </a:r>
            <a:r>
              <a:rPr lang="en-CA" sz="1050" dirty="0">
                <a:solidFill>
                  <a:schemeClr val="tx1"/>
                </a:solidFill>
                <a:hlinkClick r:id="rId7">
                  <a:extLst>
                    <a:ext uri="{A12FA001-AC4F-418D-AE19-62706E023703}">
                      <ahyp:hlinkClr xmlns:ahyp="http://schemas.microsoft.com/office/drawing/2018/hyperlinkcolor" val="tx"/>
                    </a:ext>
                  </a:extLst>
                </a:hlinkClick>
              </a:rPr>
              <a:t>https://commons.wikimedia.org/wiki/File:Voxel-man-brain.jpg</a:t>
            </a:r>
            <a:endParaRPr lang="en-CA" sz="1050" dirty="0">
              <a:solidFill>
                <a:schemeClr val="tx1"/>
              </a:solidFill>
            </a:endParaRPr>
          </a:p>
          <a:p>
            <a:pPr marL="285750" indent="-285750">
              <a:buFont typeface="Arial" panose="020B0604020202020204" pitchFamily="34" charset="0"/>
              <a:buChar char="•"/>
            </a:pPr>
            <a:endParaRPr lang="en-CA" sz="1050" dirty="0">
              <a:solidFill>
                <a:schemeClr val="tx1"/>
              </a:solidFill>
            </a:endParaRPr>
          </a:p>
          <a:p>
            <a:endParaRPr lang="en-CA" sz="1050" dirty="0">
              <a:solidFill>
                <a:schemeClr val="bg1"/>
              </a:solidFill>
            </a:endParaRPr>
          </a:p>
        </p:txBody>
      </p:sp>
    </p:spTree>
    <p:extLst>
      <p:ext uri="{BB962C8B-B14F-4D97-AF65-F5344CB8AC3E}">
        <p14:creationId xmlns:p14="http://schemas.microsoft.com/office/powerpoint/2010/main" val="2649247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9E80DF-A7E4-454D-8CB5-B3378F1BDFA3}"/>
              </a:ext>
            </a:extLst>
          </p:cNvPr>
          <p:cNvPicPr>
            <a:picLocks noChangeAspect="1"/>
          </p:cNvPicPr>
          <p:nvPr/>
        </p:nvPicPr>
        <p:blipFill>
          <a:blip r:embed="rId2"/>
          <a:stretch>
            <a:fillRect/>
          </a:stretch>
        </p:blipFill>
        <p:spPr>
          <a:xfrm>
            <a:off x="1306285" y="1753211"/>
            <a:ext cx="9262188" cy="4736410"/>
          </a:xfrm>
          <a:prstGeom prst="rect">
            <a:avLst/>
          </a:prstGeom>
        </p:spPr>
      </p:pic>
      <p:sp>
        <p:nvSpPr>
          <p:cNvPr id="6" name="Прямоугольник 9">
            <a:extLst>
              <a:ext uri="{FF2B5EF4-FFF2-40B4-BE49-F238E27FC236}">
                <a16:creationId xmlns:a16="http://schemas.microsoft.com/office/drawing/2014/main" id="{2668BBBC-9E48-4BB3-8A0E-168EC7DAC3EA}"/>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7" name="Прямоугольник 11">
            <a:extLst>
              <a:ext uri="{FF2B5EF4-FFF2-40B4-BE49-F238E27FC236}">
                <a16:creationId xmlns:a16="http://schemas.microsoft.com/office/drawing/2014/main" id="{D59437B2-7CCF-4308-9519-CD314E060121}"/>
              </a:ext>
            </a:extLst>
          </p:cNvPr>
          <p:cNvSpPr/>
          <p:nvPr/>
        </p:nvSpPr>
        <p:spPr>
          <a:xfrm>
            <a:off x="1004694" y="859109"/>
            <a:ext cx="8926470"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GET PASSWORD, UPLOAD THE KEY PAIR FILE “AWSMLwindows2019” ASSOCIATED WITH THIS INSTANCE </a:t>
            </a:r>
          </a:p>
        </p:txBody>
      </p:sp>
    </p:spTree>
    <p:extLst>
      <p:ext uri="{BB962C8B-B14F-4D97-AF65-F5344CB8AC3E}">
        <p14:creationId xmlns:p14="http://schemas.microsoft.com/office/powerpoint/2010/main" val="3057516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1A52B1-6663-46C3-ABBC-43B66B287D0B}"/>
              </a:ext>
            </a:extLst>
          </p:cNvPr>
          <p:cNvPicPr>
            <a:picLocks noChangeAspect="1"/>
          </p:cNvPicPr>
          <p:nvPr/>
        </p:nvPicPr>
        <p:blipFill>
          <a:blip r:embed="rId2"/>
          <a:stretch>
            <a:fillRect/>
          </a:stretch>
        </p:blipFill>
        <p:spPr>
          <a:xfrm>
            <a:off x="1362269" y="1333730"/>
            <a:ext cx="9147827" cy="5206840"/>
          </a:xfrm>
          <a:prstGeom prst="rect">
            <a:avLst/>
          </a:prstGeom>
        </p:spPr>
      </p:pic>
      <p:sp>
        <p:nvSpPr>
          <p:cNvPr id="6" name="Прямоугольник 9">
            <a:extLst>
              <a:ext uri="{FF2B5EF4-FFF2-40B4-BE49-F238E27FC236}">
                <a16:creationId xmlns:a16="http://schemas.microsoft.com/office/drawing/2014/main" id="{3CD99B44-37F6-4BAD-8C29-AE819C6612F9}"/>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7" name="Прямоугольник 11">
            <a:extLst>
              <a:ext uri="{FF2B5EF4-FFF2-40B4-BE49-F238E27FC236}">
                <a16:creationId xmlns:a16="http://schemas.microsoft.com/office/drawing/2014/main" id="{72D186F1-6CB1-41DA-AE1E-EF64D5FADA00}"/>
              </a:ext>
            </a:extLst>
          </p:cNvPr>
          <p:cNvSpPr/>
          <p:nvPr/>
        </p:nvSpPr>
        <p:spPr>
          <a:xfrm>
            <a:off x="1004694" y="859109"/>
            <a:ext cx="8926470"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DECRYPT PASSWORD</a:t>
            </a:r>
          </a:p>
        </p:txBody>
      </p:sp>
    </p:spTree>
    <p:extLst>
      <p:ext uri="{BB962C8B-B14F-4D97-AF65-F5344CB8AC3E}">
        <p14:creationId xmlns:p14="http://schemas.microsoft.com/office/powerpoint/2010/main" val="3743740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F2B19E-9F4B-46D1-9916-349CBCC4C063}"/>
              </a:ext>
            </a:extLst>
          </p:cNvPr>
          <p:cNvPicPr>
            <a:picLocks noChangeAspect="1"/>
          </p:cNvPicPr>
          <p:nvPr/>
        </p:nvPicPr>
        <p:blipFill>
          <a:blip r:embed="rId2"/>
          <a:stretch>
            <a:fillRect/>
          </a:stretch>
        </p:blipFill>
        <p:spPr>
          <a:xfrm>
            <a:off x="1035796" y="1597656"/>
            <a:ext cx="9583283" cy="5110671"/>
          </a:xfrm>
          <a:prstGeom prst="rect">
            <a:avLst/>
          </a:prstGeom>
        </p:spPr>
      </p:pic>
      <p:sp>
        <p:nvSpPr>
          <p:cNvPr id="6" name="Прямоугольник 9">
            <a:extLst>
              <a:ext uri="{FF2B5EF4-FFF2-40B4-BE49-F238E27FC236}">
                <a16:creationId xmlns:a16="http://schemas.microsoft.com/office/drawing/2014/main" id="{DD0D7763-030B-458E-AF04-868FA7814EDB}"/>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7" name="Прямоугольник 11">
            <a:extLst>
              <a:ext uri="{FF2B5EF4-FFF2-40B4-BE49-F238E27FC236}">
                <a16:creationId xmlns:a16="http://schemas.microsoft.com/office/drawing/2014/main" id="{3A44B4B9-7748-4430-A114-C0DB1D1F3BE7}"/>
              </a:ext>
            </a:extLst>
          </p:cNvPr>
          <p:cNvSpPr/>
          <p:nvPr/>
        </p:nvSpPr>
        <p:spPr>
          <a:xfrm>
            <a:off x="1004694" y="859109"/>
            <a:ext cx="8926470"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COPY THE PASSWORD AND USE IT TO LOG IN THE VIRTUAL MACHINE </a:t>
            </a:r>
          </a:p>
        </p:txBody>
      </p:sp>
    </p:spTree>
    <p:extLst>
      <p:ext uri="{BB962C8B-B14F-4D97-AF65-F5344CB8AC3E}">
        <p14:creationId xmlns:p14="http://schemas.microsoft.com/office/powerpoint/2010/main" val="3446628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DD0D7763-030B-458E-AF04-868FA7814EDB}"/>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7" name="Прямоугольник 11">
            <a:extLst>
              <a:ext uri="{FF2B5EF4-FFF2-40B4-BE49-F238E27FC236}">
                <a16:creationId xmlns:a16="http://schemas.microsoft.com/office/drawing/2014/main" id="{3A44B4B9-7748-4430-A114-C0DB1D1F3BE7}"/>
              </a:ext>
            </a:extLst>
          </p:cNvPr>
          <p:cNvSpPr/>
          <p:nvPr/>
        </p:nvSpPr>
        <p:spPr>
          <a:xfrm>
            <a:off x="1004694" y="859109"/>
            <a:ext cx="8926470"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YES</a:t>
            </a:r>
          </a:p>
        </p:txBody>
      </p:sp>
      <p:pic>
        <p:nvPicPr>
          <p:cNvPr id="3" name="Picture 2">
            <a:extLst>
              <a:ext uri="{FF2B5EF4-FFF2-40B4-BE49-F238E27FC236}">
                <a16:creationId xmlns:a16="http://schemas.microsoft.com/office/drawing/2014/main" id="{25FFA93D-5C7A-4D85-AB96-244B3ED3F389}"/>
              </a:ext>
            </a:extLst>
          </p:cNvPr>
          <p:cNvPicPr>
            <a:picLocks noChangeAspect="1"/>
          </p:cNvPicPr>
          <p:nvPr/>
        </p:nvPicPr>
        <p:blipFill>
          <a:blip r:embed="rId2"/>
          <a:stretch>
            <a:fillRect/>
          </a:stretch>
        </p:blipFill>
        <p:spPr>
          <a:xfrm>
            <a:off x="3366993" y="1259219"/>
            <a:ext cx="5167408" cy="4855147"/>
          </a:xfrm>
          <a:prstGeom prst="rect">
            <a:avLst/>
          </a:prstGeom>
        </p:spPr>
      </p:pic>
    </p:spTree>
    <p:extLst>
      <p:ext uri="{BB962C8B-B14F-4D97-AF65-F5344CB8AC3E}">
        <p14:creationId xmlns:p14="http://schemas.microsoft.com/office/powerpoint/2010/main" val="4153380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DD0D7763-030B-458E-AF04-868FA7814EDB}"/>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7" name="Прямоугольник 11">
            <a:extLst>
              <a:ext uri="{FF2B5EF4-FFF2-40B4-BE49-F238E27FC236}">
                <a16:creationId xmlns:a16="http://schemas.microsoft.com/office/drawing/2014/main" id="{3A44B4B9-7748-4430-A114-C0DB1D1F3BE7}"/>
              </a:ext>
            </a:extLst>
          </p:cNvPr>
          <p:cNvSpPr/>
          <p:nvPr/>
        </p:nvSpPr>
        <p:spPr>
          <a:xfrm>
            <a:off x="1004694" y="859109"/>
            <a:ext cx="8926470"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CONGRATULATIONS! YOU NOW HAVE A VIRTUAL MACHINE RUNNING WITH SPOT INSTANCE OPTION</a:t>
            </a:r>
          </a:p>
        </p:txBody>
      </p:sp>
      <p:pic>
        <p:nvPicPr>
          <p:cNvPr id="3" name="Picture 2">
            <a:extLst>
              <a:ext uri="{FF2B5EF4-FFF2-40B4-BE49-F238E27FC236}">
                <a16:creationId xmlns:a16="http://schemas.microsoft.com/office/drawing/2014/main" id="{38AED847-A9F3-41FD-B69F-EFE0EF2532C5}"/>
              </a:ext>
            </a:extLst>
          </p:cNvPr>
          <p:cNvPicPr>
            <a:picLocks noChangeAspect="1"/>
          </p:cNvPicPr>
          <p:nvPr/>
        </p:nvPicPr>
        <p:blipFill>
          <a:blip r:embed="rId2"/>
          <a:stretch>
            <a:fillRect/>
          </a:stretch>
        </p:blipFill>
        <p:spPr>
          <a:xfrm>
            <a:off x="1004694" y="1753211"/>
            <a:ext cx="9931164" cy="4716194"/>
          </a:xfrm>
          <a:prstGeom prst="rect">
            <a:avLst/>
          </a:prstGeom>
        </p:spPr>
      </p:pic>
    </p:spTree>
    <p:extLst>
      <p:ext uri="{BB962C8B-B14F-4D97-AF65-F5344CB8AC3E}">
        <p14:creationId xmlns:p14="http://schemas.microsoft.com/office/powerpoint/2010/main" val="2684981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E0D76B-625D-4D05-8FAC-3816A95614B9}"/>
              </a:ext>
            </a:extLst>
          </p:cNvPr>
          <p:cNvPicPr>
            <a:picLocks noChangeAspect="1"/>
          </p:cNvPicPr>
          <p:nvPr/>
        </p:nvPicPr>
        <p:blipFill>
          <a:blip r:embed="rId2"/>
          <a:stretch>
            <a:fillRect/>
          </a:stretch>
        </p:blipFill>
        <p:spPr>
          <a:xfrm>
            <a:off x="419100" y="1540372"/>
            <a:ext cx="11353800" cy="3917150"/>
          </a:xfrm>
          <a:prstGeom prst="rect">
            <a:avLst/>
          </a:prstGeom>
        </p:spPr>
      </p:pic>
      <p:sp>
        <p:nvSpPr>
          <p:cNvPr id="6" name="Прямоугольник 9">
            <a:extLst>
              <a:ext uri="{FF2B5EF4-FFF2-40B4-BE49-F238E27FC236}">
                <a16:creationId xmlns:a16="http://schemas.microsoft.com/office/drawing/2014/main" id="{FEC6F971-9EF9-42FD-8CE5-61ABAAF26EE7}"/>
              </a:ext>
            </a:extLst>
          </p:cNvPr>
          <p:cNvSpPr/>
          <p:nvPr/>
        </p:nvSpPr>
        <p:spPr>
          <a:xfrm>
            <a:off x="554183" y="149673"/>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AMAZON EC2</a:t>
            </a:r>
            <a:r>
              <a:rPr lang="en-CA" sz="2800" b="1" kern="1200" dirty="0">
                <a:solidFill>
                  <a:srgbClr val="FF9F1C"/>
                </a:solidFill>
                <a:latin typeface="Montserrat" charset="0"/>
                <a:ea typeface="+mn-ea"/>
                <a:cs typeface="+mn-cs"/>
              </a:rPr>
              <a:t>: </a:t>
            </a:r>
            <a:r>
              <a:rPr lang="en-US" sz="2800" b="1" kern="1200" dirty="0">
                <a:solidFill>
                  <a:srgbClr val="FF9F1C"/>
                </a:solidFill>
                <a:latin typeface="Montserrat" charset="0"/>
                <a:ea typeface="+mn-ea"/>
                <a:cs typeface="+mn-cs"/>
              </a:rPr>
              <a:t>DEMO</a:t>
            </a:r>
            <a:endParaRPr lang="ru-RU" sz="2800" b="1" kern="1200" dirty="0">
              <a:solidFill>
                <a:srgbClr val="FF9F1C"/>
              </a:solidFill>
              <a:latin typeface="Montserrat" charset="0"/>
              <a:ea typeface="+mn-ea"/>
              <a:cs typeface="+mn-cs"/>
            </a:endParaRPr>
          </a:p>
        </p:txBody>
      </p:sp>
      <p:sp>
        <p:nvSpPr>
          <p:cNvPr id="7" name="Прямоугольник 11">
            <a:extLst>
              <a:ext uri="{FF2B5EF4-FFF2-40B4-BE49-F238E27FC236}">
                <a16:creationId xmlns:a16="http://schemas.microsoft.com/office/drawing/2014/main" id="{E51FBB08-CE68-48DE-B14E-893115F8DD8A}"/>
              </a:ext>
            </a:extLst>
          </p:cNvPr>
          <p:cNvSpPr/>
          <p:nvPr/>
        </p:nvSpPr>
        <p:spPr>
          <a:xfrm>
            <a:off x="1004694" y="859109"/>
            <a:ext cx="8926470"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THE INSTANCE AND TERMINATE INSTANCE</a:t>
            </a:r>
          </a:p>
        </p:txBody>
      </p:sp>
    </p:spTree>
    <p:extLst>
      <p:ext uri="{BB962C8B-B14F-4D97-AF65-F5344CB8AC3E}">
        <p14:creationId xmlns:p14="http://schemas.microsoft.com/office/powerpoint/2010/main" val="1053030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304800"/>
            <a:ext cx="8839200" cy="1325563"/>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DATA SCIENCE (DS)</a:t>
            </a:r>
          </a:p>
        </p:txBody>
      </p:sp>
      <p:pic>
        <p:nvPicPr>
          <p:cNvPr id="4" name="Picture 3">
            <a:extLst>
              <a:ext uri="{FF2B5EF4-FFF2-40B4-BE49-F238E27FC236}">
                <a16:creationId xmlns:a16="http://schemas.microsoft.com/office/drawing/2014/main" id="{A6037D04-2BB0-452F-BD23-01278AB6E6B9}"/>
              </a:ext>
            </a:extLst>
          </p:cNvPr>
          <p:cNvPicPr>
            <a:picLocks noChangeAspect="1"/>
          </p:cNvPicPr>
          <p:nvPr/>
        </p:nvPicPr>
        <p:blipFill>
          <a:blip r:embed="rId3"/>
          <a:stretch>
            <a:fillRect/>
          </a:stretch>
        </p:blipFill>
        <p:spPr>
          <a:xfrm>
            <a:off x="3536980" y="2161183"/>
            <a:ext cx="5398789" cy="4643943"/>
          </a:xfrm>
          <a:prstGeom prst="rect">
            <a:avLst/>
          </a:prstGeom>
        </p:spPr>
      </p:pic>
      <p:sp>
        <p:nvSpPr>
          <p:cNvPr id="3" name="Rectangle 2"/>
          <p:cNvSpPr/>
          <p:nvPr/>
        </p:nvSpPr>
        <p:spPr>
          <a:xfrm>
            <a:off x="457200" y="837745"/>
            <a:ext cx="11936994" cy="1323439"/>
          </a:xfrm>
          <a:prstGeom prst="rect">
            <a:avLst/>
          </a:prstGeom>
        </p:spPr>
        <p:txBody>
          <a:bodyPr vert="horz" wrap="square" lIns="91440" tIns="45720" rIns="91440" bIns="45720" rtlCol="0">
            <a:spAutoFit/>
          </a:bodyPr>
          <a:lstStyle/>
          <a:p>
            <a:pPr marL="342900" indent="-342900">
              <a:buFont typeface="Arial" pitchFamily="34" charset="0"/>
              <a:buChar char="•"/>
            </a:pPr>
            <a:r>
              <a:rPr lang="en-US" sz="2000" kern="1200" dirty="0">
                <a:solidFill>
                  <a:schemeClr val="tx1"/>
                </a:solidFill>
                <a:latin typeface="Montserrat" charset="0"/>
                <a:ea typeface="+mn-ea"/>
              </a:rPr>
              <a:t>Data science is a science that aims at gaining useful information from the data.</a:t>
            </a:r>
          </a:p>
          <a:p>
            <a:pPr marL="342900" indent="-342900">
              <a:buFont typeface="Arial" pitchFamily="34" charset="0"/>
              <a:buChar char="•"/>
            </a:pPr>
            <a:r>
              <a:rPr lang="en-US" sz="2000" kern="1200" dirty="0">
                <a:solidFill>
                  <a:schemeClr val="tx1"/>
                </a:solidFill>
                <a:latin typeface="Montserrat" charset="0"/>
                <a:ea typeface="+mn-ea"/>
              </a:rPr>
              <a:t>Data science can help companies make better decisions. </a:t>
            </a:r>
          </a:p>
          <a:p>
            <a:pPr marL="342900" indent="-342900">
              <a:buFont typeface="Arial" pitchFamily="34" charset="0"/>
              <a:buChar char="•"/>
            </a:pPr>
            <a:r>
              <a:rPr lang="en-US" sz="2000" kern="1200" dirty="0">
                <a:solidFill>
                  <a:schemeClr val="tx1"/>
                </a:solidFill>
                <a:latin typeface="Montserrat" charset="0"/>
                <a:ea typeface="+mn-ea"/>
              </a:rPr>
              <a:t>For example, a bank can analyze customer data and identify which customers have high credit score and tailor products/services to meet their needs. </a:t>
            </a:r>
          </a:p>
        </p:txBody>
      </p:sp>
    </p:spTree>
    <p:extLst>
      <p:ext uri="{BB962C8B-B14F-4D97-AF65-F5344CB8AC3E}">
        <p14:creationId xmlns:p14="http://schemas.microsoft.com/office/powerpoint/2010/main" val="3307391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90525" y="189091"/>
            <a:ext cx="8839200" cy="1325563"/>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EXAMPLE</a:t>
            </a:r>
          </a:p>
        </p:txBody>
      </p:sp>
      <p:sp>
        <p:nvSpPr>
          <p:cNvPr id="11" name="TextBox 10">
            <a:extLst>
              <a:ext uri="{FF2B5EF4-FFF2-40B4-BE49-F238E27FC236}">
                <a16:creationId xmlns:a16="http://schemas.microsoft.com/office/drawing/2014/main" id="{09956880-4D39-4EB7-94CB-B12BD79BF544}"/>
              </a:ext>
            </a:extLst>
          </p:cNvPr>
          <p:cNvSpPr txBox="1"/>
          <p:nvPr/>
        </p:nvSpPr>
        <p:spPr>
          <a:xfrm>
            <a:off x="457200" y="631163"/>
            <a:ext cx="11277600" cy="1938992"/>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PPr>
            <a:lvl1pPr marL="342900" indent="-342900">
              <a:buFont typeface="Arial" pitchFamily="34" charset="0"/>
              <a:buChar char="•"/>
              <a:defRPr sz="2000" kern="1200">
                <a:solidFill>
                  <a:schemeClr val="tx1"/>
                </a:solidFill>
                <a:latin typeface="Montserrat" charset="0"/>
                <a:ea typeface="+mn-ea"/>
              </a:defRPr>
            </a:lvl1pPr>
          </a:lstStyle>
          <a:p>
            <a:r>
              <a:rPr lang="en-US" dirty="0"/>
              <a:t>“Understanding The Difference Between AI, ML, And DL: Using An Incredibly Simple Example” by </a:t>
            </a:r>
            <a:r>
              <a:rPr lang="en-US" dirty="0" err="1"/>
              <a:t>Gavita</a:t>
            </a:r>
            <a:r>
              <a:rPr lang="en-US" dirty="0"/>
              <a:t> </a:t>
            </a:r>
            <a:r>
              <a:rPr lang="en-US" dirty="0" err="1"/>
              <a:t>Regunath</a:t>
            </a:r>
            <a:endParaRPr lang="en-US" dirty="0"/>
          </a:p>
          <a:p>
            <a:r>
              <a:rPr lang="en-US" dirty="0"/>
              <a:t>Link to blog: </a:t>
            </a:r>
            <a:r>
              <a:rPr lang="en-US" dirty="0">
                <a:hlinkClick r:id="rId3"/>
              </a:rPr>
              <a:t>https://www.advancinganalytics.co.uk/blog/2021/12/15/understanding-the-difference-between-ai-ml-and-dl-using-an-incredibly-simple-example</a:t>
            </a:r>
            <a:endParaRPr lang="en-US" dirty="0"/>
          </a:p>
          <a:p>
            <a:endParaRPr lang="en-US" dirty="0"/>
          </a:p>
          <a:p>
            <a:endParaRPr lang="en-US" dirty="0"/>
          </a:p>
        </p:txBody>
      </p:sp>
      <p:pic>
        <p:nvPicPr>
          <p:cNvPr id="13" name="Picture 12">
            <a:extLst>
              <a:ext uri="{FF2B5EF4-FFF2-40B4-BE49-F238E27FC236}">
                <a16:creationId xmlns:a16="http://schemas.microsoft.com/office/drawing/2014/main" id="{B804B5FD-AE45-41AC-B5C7-C67BF1A5C8EC}"/>
              </a:ext>
            </a:extLst>
          </p:cNvPr>
          <p:cNvPicPr>
            <a:picLocks noChangeAspect="1"/>
          </p:cNvPicPr>
          <p:nvPr/>
        </p:nvPicPr>
        <p:blipFill rotWithShape="1">
          <a:blip r:embed="rId4"/>
          <a:srcRect b="64117"/>
          <a:stretch/>
        </p:blipFill>
        <p:spPr>
          <a:xfrm>
            <a:off x="2287227" y="2401992"/>
            <a:ext cx="7166911" cy="1789762"/>
          </a:xfrm>
          <a:prstGeom prst="rect">
            <a:avLst/>
          </a:prstGeom>
        </p:spPr>
      </p:pic>
    </p:spTree>
    <p:extLst>
      <p:ext uri="{BB962C8B-B14F-4D97-AF65-F5344CB8AC3E}">
        <p14:creationId xmlns:p14="http://schemas.microsoft.com/office/powerpoint/2010/main" val="1886685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960806"/>
            <a:ext cx="4759498" cy="3333099"/>
            <a:chOff x="544022" y="1501647"/>
            <a:chExt cx="4759498" cy="3333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759498"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MACHINE LEARNING: THE BIG PICTURE</a:t>
              </a:r>
            </a:p>
          </p:txBody>
        </p:sp>
        <p:cxnSp>
          <p:nvCxnSpPr>
            <p:cNvPr id="5" name="Прямая соединительная линия 4"/>
            <p:cNvCxnSpPr/>
            <p:nvPr/>
          </p:nvCxnSpPr>
          <p:spPr>
            <a:xfrm>
              <a:off x="620222" y="4834746"/>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18054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111875"/>
            <a:ext cx="8839200" cy="1325563"/>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MACHINE LEARNING: BIG PICTURE</a:t>
            </a:r>
          </a:p>
        </p:txBody>
      </p:sp>
      <p:pic>
        <p:nvPicPr>
          <p:cNvPr id="3" name="Picture 2">
            <a:extLst>
              <a:ext uri="{FF2B5EF4-FFF2-40B4-BE49-F238E27FC236}">
                <a16:creationId xmlns:a16="http://schemas.microsoft.com/office/drawing/2014/main" id="{9113AC41-80B1-4A4C-AF89-4C8690A303CC}"/>
              </a:ext>
            </a:extLst>
          </p:cNvPr>
          <p:cNvPicPr>
            <a:picLocks noChangeAspect="1"/>
          </p:cNvPicPr>
          <p:nvPr/>
        </p:nvPicPr>
        <p:blipFill>
          <a:blip r:embed="rId3"/>
          <a:stretch>
            <a:fillRect/>
          </a:stretch>
        </p:blipFill>
        <p:spPr>
          <a:xfrm>
            <a:off x="457200" y="990600"/>
            <a:ext cx="8839201" cy="4067597"/>
          </a:xfrm>
          <a:prstGeom prst="rect">
            <a:avLst/>
          </a:prstGeom>
        </p:spPr>
      </p:pic>
    </p:spTree>
    <p:extLst>
      <p:ext uri="{BB962C8B-B14F-4D97-AF65-F5344CB8AC3E}">
        <p14:creationId xmlns:p14="http://schemas.microsoft.com/office/powerpoint/2010/main" val="2824529953"/>
      </p:ext>
    </p:extLst>
  </p:cSld>
  <p:clrMapOvr>
    <a:masterClrMapping/>
  </p:clrMapOvr>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3808</TotalTime>
  <Words>2092</Words>
  <Application>Microsoft Office PowerPoint</Application>
  <PresentationFormat>Widescreen</PresentationFormat>
  <Paragraphs>248</Paragraphs>
  <Slides>55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Lyon</vt:lpstr>
      <vt:lpstr>Montserrat</vt:lpstr>
      <vt:lpstr>Montserrat SemiBold</vt:lpstr>
      <vt:lpstr>Calibri Light</vt:lpstr>
      <vt:lpstr>Cambria Math</vt:lpstr>
      <vt:lpstr>Arial</vt:lpstr>
      <vt:lpstr>Calibri</vt:lpstr>
      <vt:lpstr>1_Тема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Dr.Ryan</dc:creator>
  <cp:lastModifiedBy>ryanahmedaly@outlook.com</cp:lastModifiedBy>
  <cp:revision>395</cp:revision>
  <dcterms:modified xsi:type="dcterms:W3CDTF">2022-05-30T05:00:11Z</dcterms:modified>
</cp:coreProperties>
</file>